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0" r:id="rId3"/>
    <p:sldId id="275" r:id="rId4"/>
    <p:sldId id="271" r:id="rId5"/>
    <p:sldId id="272" r:id="rId6"/>
    <p:sldId id="273" r:id="rId7"/>
    <p:sldId id="269"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6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B6657-EBC3-4106-B3BF-06F123CAA92E}" v="14" dt="2025-12-03T02:29:18.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LovePM" userId="7c63c2aecf4f2033" providerId="LiveId" clId="{D5ED702C-9F54-4760-91A4-2A2F05772F30}"/>
    <pc:docChg chg="custSel addSld delSld modSld sldOrd">
      <pc:chgData name="Shelley LovePM" userId="7c63c2aecf4f2033" providerId="LiveId" clId="{D5ED702C-9F54-4760-91A4-2A2F05772F30}" dt="2025-12-03T02:29:44.505" v="1250" actId="47"/>
      <pc:docMkLst>
        <pc:docMk/>
      </pc:docMkLst>
      <pc:sldChg chg="modSp mod ord">
        <pc:chgData name="Shelley LovePM" userId="7c63c2aecf4f2033" providerId="LiveId" clId="{D5ED702C-9F54-4760-91A4-2A2F05772F30}" dt="2025-12-03T02:20:53.177" v="951"/>
        <pc:sldMkLst>
          <pc:docMk/>
          <pc:sldMk cId="2426495224" sldId="269"/>
        </pc:sldMkLst>
        <pc:spChg chg="mod">
          <ac:chgData name="Shelley LovePM" userId="7c63c2aecf4f2033" providerId="LiveId" clId="{D5ED702C-9F54-4760-91A4-2A2F05772F30}" dt="2025-12-03T02:04:58.489" v="766" actId="255"/>
          <ac:spMkLst>
            <pc:docMk/>
            <pc:sldMk cId="2426495224" sldId="269"/>
            <ac:spMk id="3" creationId="{544D7840-B691-7D57-0DD9-1585A8EAF2E8}"/>
          </ac:spMkLst>
        </pc:spChg>
      </pc:sldChg>
      <pc:sldChg chg="addSp modSp mod ord">
        <pc:chgData name="Shelley LovePM" userId="7c63c2aecf4f2033" providerId="LiveId" clId="{D5ED702C-9F54-4760-91A4-2A2F05772F30}" dt="2025-12-03T02:03:37.399" v="739" actId="20577"/>
        <pc:sldMkLst>
          <pc:docMk/>
          <pc:sldMk cId="701483496" sldId="270"/>
        </pc:sldMkLst>
        <pc:spChg chg="add mod">
          <ac:chgData name="Shelley LovePM" userId="7c63c2aecf4f2033" providerId="LiveId" clId="{D5ED702C-9F54-4760-91A4-2A2F05772F30}" dt="2025-12-03T01:12:10.969" v="600" actId="113"/>
          <ac:spMkLst>
            <pc:docMk/>
            <pc:sldMk cId="701483496" sldId="270"/>
            <ac:spMk id="3" creationId="{407A2ABB-0CBD-8335-8D1E-AB1C37AF27DD}"/>
          </ac:spMkLst>
        </pc:spChg>
        <pc:spChg chg="add mod">
          <ac:chgData name="Shelley LovePM" userId="7c63c2aecf4f2033" providerId="LiveId" clId="{D5ED702C-9F54-4760-91A4-2A2F05772F30}" dt="2025-12-03T02:03:37.399" v="739" actId="20577"/>
          <ac:spMkLst>
            <pc:docMk/>
            <pc:sldMk cId="701483496" sldId="270"/>
            <ac:spMk id="5" creationId="{185FF34C-66CF-B09C-1544-69F6C4059BF8}"/>
          </ac:spMkLst>
        </pc:spChg>
      </pc:sldChg>
      <pc:sldChg chg="addSp modSp new mod">
        <pc:chgData name="Shelley LovePM" userId="7c63c2aecf4f2033" providerId="LiveId" clId="{D5ED702C-9F54-4760-91A4-2A2F05772F30}" dt="2025-12-03T02:16:17.600" v="901" actId="14100"/>
        <pc:sldMkLst>
          <pc:docMk/>
          <pc:sldMk cId="889771079" sldId="271"/>
        </pc:sldMkLst>
        <pc:spChg chg="add mod">
          <ac:chgData name="Shelley LovePM" userId="7c63c2aecf4f2033" providerId="LiveId" clId="{D5ED702C-9F54-4760-91A4-2A2F05772F30}" dt="2025-12-03T02:16:17.600" v="901" actId="14100"/>
          <ac:spMkLst>
            <pc:docMk/>
            <pc:sldMk cId="889771079" sldId="271"/>
            <ac:spMk id="3" creationId="{DD193515-FA7E-A1C4-8803-B3DD68536B94}"/>
          </ac:spMkLst>
        </pc:spChg>
      </pc:sldChg>
      <pc:sldChg chg="addSp modSp new mod">
        <pc:chgData name="Shelley LovePM" userId="7c63c2aecf4f2033" providerId="LiveId" clId="{D5ED702C-9F54-4760-91A4-2A2F05772F30}" dt="2025-12-03T02:15:04.972" v="871" actId="20577"/>
        <pc:sldMkLst>
          <pc:docMk/>
          <pc:sldMk cId="4258680719" sldId="272"/>
        </pc:sldMkLst>
        <pc:spChg chg="add mod">
          <ac:chgData name="Shelley LovePM" userId="7c63c2aecf4f2033" providerId="LiveId" clId="{D5ED702C-9F54-4760-91A4-2A2F05772F30}" dt="2025-12-03T02:15:04.972" v="871" actId="20577"/>
          <ac:spMkLst>
            <pc:docMk/>
            <pc:sldMk cId="4258680719" sldId="272"/>
            <ac:spMk id="3" creationId="{A62DF675-2FDC-C5F8-C924-B13330FBB079}"/>
          </ac:spMkLst>
        </pc:spChg>
      </pc:sldChg>
      <pc:sldChg chg="addSp modSp new mod">
        <pc:chgData name="Shelley LovePM" userId="7c63c2aecf4f2033" providerId="LiveId" clId="{D5ED702C-9F54-4760-91A4-2A2F05772F30}" dt="2025-12-03T02:15:42.304" v="895" actId="113"/>
        <pc:sldMkLst>
          <pc:docMk/>
          <pc:sldMk cId="861010482" sldId="273"/>
        </pc:sldMkLst>
        <pc:spChg chg="add mod">
          <ac:chgData name="Shelley LovePM" userId="7c63c2aecf4f2033" providerId="LiveId" clId="{D5ED702C-9F54-4760-91A4-2A2F05772F30}" dt="2025-12-03T02:15:42.304" v="895" actId="113"/>
          <ac:spMkLst>
            <pc:docMk/>
            <pc:sldMk cId="861010482" sldId="273"/>
            <ac:spMk id="2" creationId="{B26A19F6-789B-5325-6C1E-88556DDDF159}"/>
          </ac:spMkLst>
        </pc:spChg>
      </pc:sldChg>
      <pc:sldChg chg="new del">
        <pc:chgData name="Shelley LovePM" userId="7c63c2aecf4f2033" providerId="LiveId" clId="{D5ED702C-9F54-4760-91A4-2A2F05772F30}" dt="2025-12-03T02:29:44.505" v="1250" actId="47"/>
        <pc:sldMkLst>
          <pc:docMk/>
          <pc:sldMk cId="1901537020" sldId="274"/>
        </pc:sldMkLst>
      </pc:sldChg>
      <pc:sldChg chg="addSp modSp new mod">
        <pc:chgData name="Shelley LovePM" userId="7c63c2aecf4f2033" providerId="LiveId" clId="{D5ED702C-9F54-4760-91A4-2A2F05772F30}" dt="2025-12-03T02:21:13.437" v="955" actId="113"/>
        <pc:sldMkLst>
          <pc:docMk/>
          <pc:sldMk cId="3080365810" sldId="275"/>
        </pc:sldMkLst>
        <pc:spChg chg="add mod">
          <ac:chgData name="Shelley LovePM" userId="7c63c2aecf4f2033" providerId="LiveId" clId="{D5ED702C-9F54-4760-91A4-2A2F05772F30}" dt="2025-12-03T02:21:13.437" v="955" actId="113"/>
          <ac:spMkLst>
            <pc:docMk/>
            <pc:sldMk cId="3080365810" sldId="275"/>
            <ac:spMk id="3" creationId="{F3C99B4B-CFC7-BAAC-2FF5-152C4CFE1780}"/>
          </ac:spMkLst>
        </pc:spChg>
      </pc:sldChg>
      <pc:sldChg chg="addSp modSp new mod ord">
        <pc:chgData name="Shelley LovePM" userId="7c63c2aecf4f2033" providerId="LiveId" clId="{D5ED702C-9F54-4760-91A4-2A2F05772F30}" dt="2025-12-03T02:29:36.922" v="1249"/>
        <pc:sldMkLst>
          <pc:docMk/>
          <pc:sldMk cId="2039115030" sldId="276"/>
        </pc:sldMkLst>
        <pc:spChg chg="add mod">
          <ac:chgData name="Shelley LovePM" userId="7c63c2aecf4f2033" providerId="LiveId" clId="{D5ED702C-9F54-4760-91A4-2A2F05772F30}" dt="2025-12-03T02:29:31.509" v="1247" actId="1076"/>
          <ac:spMkLst>
            <pc:docMk/>
            <pc:sldMk cId="2039115030" sldId="276"/>
            <ac:spMk id="2" creationId="{09ECF599-2410-9ABF-E5BB-85D75BC36D7E}"/>
          </ac:spMkLst>
        </pc:spChg>
        <pc:spChg chg="add mod">
          <ac:chgData name="Shelley LovePM" userId="7c63c2aecf4f2033" providerId="LiveId" clId="{D5ED702C-9F54-4760-91A4-2A2F05772F30}" dt="2025-12-03T02:29:28.322" v="1246" actId="1076"/>
          <ac:spMkLst>
            <pc:docMk/>
            <pc:sldMk cId="2039115030" sldId="276"/>
            <ac:spMk id="3" creationId="{FA90451E-758C-AE61-527F-3DCCA7DF191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D40C-BAB8-CFD9-FAEF-5E7E2B2E5F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4D60263-23EC-B265-8430-C0E39CF13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AEDD62C-583E-DFB6-A6D4-E593DFA5025F}"/>
              </a:ext>
            </a:extLst>
          </p:cNvPr>
          <p:cNvSpPr>
            <a:spLocks noGrp="1"/>
          </p:cNvSpPr>
          <p:nvPr>
            <p:ph type="dt" sz="half" idx="10"/>
          </p:nvPr>
        </p:nvSpPr>
        <p:spPr/>
        <p:txBody>
          <a:bodyPr/>
          <a:lstStyle/>
          <a:p>
            <a:fld id="{4BF5DBBB-320E-4D3D-BC01-DF8ECCD5D92C}" type="datetimeFigureOut">
              <a:rPr lang="en-NZ" smtClean="0"/>
              <a:t>3/12/2025</a:t>
            </a:fld>
            <a:endParaRPr lang="en-NZ"/>
          </a:p>
        </p:txBody>
      </p:sp>
      <p:sp>
        <p:nvSpPr>
          <p:cNvPr id="5" name="Footer Placeholder 4">
            <a:extLst>
              <a:ext uri="{FF2B5EF4-FFF2-40B4-BE49-F238E27FC236}">
                <a16:creationId xmlns:a16="http://schemas.microsoft.com/office/drawing/2014/main" id="{62BAA27B-8135-4BE2-15FF-69F3635888A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43AEB87-F08A-8C4B-88D0-FF1BFD2E6E30}"/>
              </a:ext>
            </a:extLst>
          </p:cNvPr>
          <p:cNvSpPr>
            <a:spLocks noGrp="1"/>
          </p:cNvSpPr>
          <p:nvPr>
            <p:ph type="sldNum" sz="quarter" idx="12"/>
          </p:nvPr>
        </p:nvSpPr>
        <p:spPr/>
        <p:txBody>
          <a:bodyPr/>
          <a:lstStyle/>
          <a:p>
            <a:fld id="{0679D70F-80B2-427B-A2EB-49E2F36FA98D}" type="slidenum">
              <a:rPr lang="en-NZ" smtClean="0"/>
              <a:t>‹#›</a:t>
            </a:fld>
            <a:endParaRPr lang="en-NZ"/>
          </a:p>
        </p:txBody>
      </p:sp>
    </p:spTree>
    <p:extLst>
      <p:ext uri="{BB962C8B-B14F-4D97-AF65-F5344CB8AC3E}">
        <p14:creationId xmlns:p14="http://schemas.microsoft.com/office/powerpoint/2010/main" val="227465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A8B4-749E-1DDD-E203-318D7BDEA3B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E6A5616-B5A5-2BCD-F06E-BE19BE1A37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A6F93A2-A213-2383-6BA1-06B9B96597C6}"/>
              </a:ext>
            </a:extLst>
          </p:cNvPr>
          <p:cNvSpPr>
            <a:spLocks noGrp="1"/>
          </p:cNvSpPr>
          <p:nvPr>
            <p:ph type="dt" sz="half" idx="10"/>
          </p:nvPr>
        </p:nvSpPr>
        <p:spPr/>
        <p:txBody>
          <a:bodyPr/>
          <a:lstStyle/>
          <a:p>
            <a:fld id="{4BF5DBBB-320E-4D3D-BC01-DF8ECCD5D92C}" type="datetimeFigureOut">
              <a:rPr lang="en-NZ" smtClean="0"/>
              <a:t>3/12/2025</a:t>
            </a:fld>
            <a:endParaRPr lang="en-NZ"/>
          </a:p>
        </p:txBody>
      </p:sp>
      <p:sp>
        <p:nvSpPr>
          <p:cNvPr id="5" name="Footer Placeholder 4">
            <a:extLst>
              <a:ext uri="{FF2B5EF4-FFF2-40B4-BE49-F238E27FC236}">
                <a16:creationId xmlns:a16="http://schemas.microsoft.com/office/drawing/2014/main" id="{0DBB3B49-DF62-E152-7635-98599F0B124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89D06DA-65AE-F87F-2E1A-6EDF44F3DCC7}"/>
              </a:ext>
            </a:extLst>
          </p:cNvPr>
          <p:cNvSpPr>
            <a:spLocks noGrp="1"/>
          </p:cNvSpPr>
          <p:nvPr>
            <p:ph type="sldNum" sz="quarter" idx="12"/>
          </p:nvPr>
        </p:nvSpPr>
        <p:spPr/>
        <p:txBody>
          <a:bodyPr/>
          <a:lstStyle/>
          <a:p>
            <a:fld id="{0679D70F-80B2-427B-A2EB-49E2F36FA98D}" type="slidenum">
              <a:rPr lang="en-NZ" smtClean="0"/>
              <a:t>‹#›</a:t>
            </a:fld>
            <a:endParaRPr lang="en-NZ"/>
          </a:p>
        </p:txBody>
      </p:sp>
    </p:spTree>
    <p:extLst>
      <p:ext uri="{BB962C8B-B14F-4D97-AF65-F5344CB8AC3E}">
        <p14:creationId xmlns:p14="http://schemas.microsoft.com/office/powerpoint/2010/main" val="350945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F6102-1D85-5290-B380-92DE8A2490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126D748-4341-C3E9-3442-B0CA3FE569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599E580-A9DF-1F06-FA04-9239C3E7ABE8}"/>
              </a:ext>
            </a:extLst>
          </p:cNvPr>
          <p:cNvSpPr>
            <a:spLocks noGrp="1"/>
          </p:cNvSpPr>
          <p:nvPr>
            <p:ph type="dt" sz="half" idx="10"/>
          </p:nvPr>
        </p:nvSpPr>
        <p:spPr/>
        <p:txBody>
          <a:bodyPr/>
          <a:lstStyle/>
          <a:p>
            <a:fld id="{4BF5DBBB-320E-4D3D-BC01-DF8ECCD5D92C}" type="datetimeFigureOut">
              <a:rPr lang="en-NZ" smtClean="0"/>
              <a:t>3/12/2025</a:t>
            </a:fld>
            <a:endParaRPr lang="en-NZ"/>
          </a:p>
        </p:txBody>
      </p:sp>
      <p:sp>
        <p:nvSpPr>
          <p:cNvPr id="5" name="Footer Placeholder 4">
            <a:extLst>
              <a:ext uri="{FF2B5EF4-FFF2-40B4-BE49-F238E27FC236}">
                <a16:creationId xmlns:a16="http://schemas.microsoft.com/office/drawing/2014/main" id="{B8FFED7D-FB1B-29F5-083A-A7B65930E2B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B06D0EA-ACEB-BCCF-48F1-B2585E4E447A}"/>
              </a:ext>
            </a:extLst>
          </p:cNvPr>
          <p:cNvSpPr>
            <a:spLocks noGrp="1"/>
          </p:cNvSpPr>
          <p:nvPr>
            <p:ph type="sldNum" sz="quarter" idx="12"/>
          </p:nvPr>
        </p:nvSpPr>
        <p:spPr/>
        <p:txBody>
          <a:bodyPr/>
          <a:lstStyle/>
          <a:p>
            <a:fld id="{0679D70F-80B2-427B-A2EB-49E2F36FA98D}" type="slidenum">
              <a:rPr lang="en-NZ" smtClean="0"/>
              <a:t>‹#›</a:t>
            </a:fld>
            <a:endParaRPr lang="en-NZ"/>
          </a:p>
        </p:txBody>
      </p:sp>
    </p:spTree>
    <p:extLst>
      <p:ext uri="{BB962C8B-B14F-4D97-AF65-F5344CB8AC3E}">
        <p14:creationId xmlns:p14="http://schemas.microsoft.com/office/powerpoint/2010/main" val="358633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35E5-55F8-FD67-6752-4670A51C8B8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63B5394-AD74-198F-1488-A82B16FF66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604EC8E-0AA7-6A03-4928-A23DCB2ABD61}"/>
              </a:ext>
            </a:extLst>
          </p:cNvPr>
          <p:cNvSpPr>
            <a:spLocks noGrp="1"/>
          </p:cNvSpPr>
          <p:nvPr>
            <p:ph type="dt" sz="half" idx="10"/>
          </p:nvPr>
        </p:nvSpPr>
        <p:spPr/>
        <p:txBody>
          <a:bodyPr/>
          <a:lstStyle/>
          <a:p>
            <a:fld id="{4BF5DBBB-320E-4D3D-BC01-DF8ECCD5D92C}" type="datetimeFigureOut">
              <a:rPr lang="en-NZ" smtClean="0"/>
              <a:t>3/12/2025</a:t>
            </a:fld>
            <a:endParaRPr lang="en-NZ"/>
          </a:p>
        </p:txBody>
      </p:sp>
      <p:sp>
        <p:nvSpPr>
          <p:cNvPr id="5" name="Footer Placeholder 4">
            <a:extLst>
              <a:ext uri="{FF2B5EF4-FFF2-40B4-BE49-F238E27FC236}">
                <a16:creationId xmlns:a16="http://schemas.microsoft.com/office/drawing/2014/main" id="{DA94E410-44EC-54EB-1C10-A2A2A49B304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76590E1-ABAE-A66B-8532-DFEFFA80D732}"/>
              </a:ext>
            </a:extLst>
          </p:cNvPr>
          <p:cNvSpPr>
            <a:spLocks noGrp="1"/>
          </p:cNvSpPr>
          <p:nvPr>
            <p:ph type="sldNum" sz="quarter" idx="12"/>
          </p:nvPr>
        </p:nvSpPr>
        <p:spPr/>
        <p:txBody>
          <a:bodyPr/>
          <a:lstStyle/>
          <a:p>
            <a:fld id="{0679D70F-80B2-427B-A2EB-49E2F36FA98D}" type="slidenum">
              <a:rPr lang="en-NZ" smtClean="0"/>
              <a:t>‹#›</a:t>
            </a:fld>
            <a:endParaRPr lang="en-NZ"/>
          </a:p>
        </p:txBody>
      </p:sp>
    </p:spTree>
    <p:extLst>
      <p:ext uri="{BB962C8B-B14F-4D97-AF65-F5344CB8AC3E}">
        <p14:creationId xmlns:p14="http://schemas.microsoft.com/office/powerpoint/2010/main" val="395620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239D-2AD1-B4BA-A643-C53C0BB201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6A43E9C-C658-7819-B690-C07B403D54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49F6A5-5C2F-5F91-5667-5151D8B8D755}"/>
              </a:ext>
            </a:extLst>
          </p:cNvPr>
          <p:cNvSpPr>
            <a:spLocks noGrp="1"/>
          </p:cNvSpPr>
          <p:nvPr>
            <p:ph type="dt" sz="half" idx="10"/>
          </p:nvPr>
        </p:nvSpPr>
        <p:spPr/>
        <p:txBody>
          <a:bodyPr/>
          <a:lstStyle/>
          <a:p>
            <a:fld id="{4BF5DBBB-320E-4D3D-BC01-DF8ECCD5D92C}" type="datetimeFigureOut">
              <a:rPr lang="en-NZ" smtClean="0"/>
              <a:t>3/12/2025</a:t>
            </a:fld>
            <a:endParaRPr lang="en-NZ"/>
          </a:p>
        </p:txBody>
      </p:sp>
      <p:sp>
        <p:nvSpPr>
          <p:cNvPr id="5" name="Footer Placeholder 4">
            <a:extLst>
              <a:ext uri="{FF2B5EF4-FFF2-40B4-BE49-F238E27FC236}">
                <a16:creationId xmlns:a16="http://schemas.microsoft.com/office/drawing/2014/main" id="{1EDA237C-D91F-601D-BADF-EABFEB01010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55278D7-F7CB-F6AC-1F78-B6A8A9432C09}"/>
              </a:ext>
            </a:extLst>
          </p:cNvPr>
          <p:cNvSpPr>
            <a:spLocks noGrp="1"/>
          </p:cNvSpPr>
          <p:nvPr>
            <p:ph type="sldNum" sz="quarter" idx="12"/>
          </p:nvPr>
        </p:nvSpPr>
        <p:spPr/>
        <p:txBody>
          <a:bodyPr/>
          <a:lstStyle/>
          <a:p>
            <a:fld id="{0679D70F-80B2-427B-A2EB-49E2F36FA98D}" type="slidenum">
              <a:rPr lang="en-NZ" smtClean="0"/>
              <a:t>‹#›</a:t>
            </a:fld>
            <a:endParaRPr lang="en-NZ"/>
          </a:p>
        </p:txBody>
      </p:sp>
    </p:spTree>
    <p:extLst>
      <p:ext uri="{BB962C8B-B14F-4D97-AF65-F5344CB8AC3E}">
        <p14:creationId xmlns:p14="http://schemas.microsoft.com/office/powerpoint/2010/main" val="149106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079E-AE3F-B82B-922B-710D916F2A7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D9E96A5-67E3-B2A6-0102-7D7B61F9A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CFEE039-AB4A-5781-52E1-4B821802DA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F93BDDD-79E8-E401-D41D-E140AE8613B0}"/>
              </a:ext>
            </a:extLst>
          </p:cNvPr>
          <p:cNvSpPr>
            <a:spLocks noGrp="1"/>
          </p:cNvSpPr>
          <p:nvPr>
            <p:ph type="dt" sz="half" idx="10"/>
          </p:nvPr>
        </p:nvSpPr>
        <p:spPr/>
        <p:txBody>
          <a:bodyPr/>
          <a:lstStyle/>
          <a:p>
            <a:fld id="{4BF5DBBB-320E-4D3D-BC01-DF8ECCD5D92C}" type="datetimeFigureOut">
              <a:rPr lang="en-NZ" smtClean="0"/>
              <a:t>3/12/2025</a:t>
            </a:fld>
            <a:endParaRPr lang="en-NZ"/>
          </a:p>
        </p:txBody>
      </p:sp>
      <p:sp>
        <p:nvSpPr>
          <p:cNvPr id="6" name="Footer Placeholder 5">
            <a:extLst>
              <a:ext uri="{FF2B5EF4-FFF2-40B4-BE49-F238E27FC236}">
                <a16:creationId xmlns:a16="http://schemas.microsoft.com/office/drawing/2014/main" id="{B6E41A06-4A10-6287-5EAE-CF8F2052684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3F70089-364C-6106-5743-196DBDAAB338}"/>
              </a:ext>
            </a:extLst>
          </p:cNvPr>
          <p:cNvSpPr>
            <a:spLocks noGrp="1"/>
          </p:cNvSpPr>
          <p:nvPr>
            <p:ph type="sldNum" sz="quarter" idx="12"/>
          </p:nvPr>
        </p:nvSpPr>
        <p:spPr/>
        <p:txBody>
          <a:bodyPr/>
          <a:lstStyle/>
          <a:p>
            <a:fld id="{0679D70F-80B2-427B-A2EB-49E2F36FA98D}" type="slidenum">
              <a:rPr lang="en-NZ" smtClean="0"/>
              <a:t>‹#›</a:t>
            </a:fld>
            <a:endParaRPr lang="en-NZ"/>
          </a:p>
        </p:txBody>
      </p:sp>
    </p:spTree>
    <p:extLst>
      <p:ext uri="{BB962C8B-B14F-4D97-AF65-F5344CB8AC3E}">
        <p14:creationId xmlns:p14="http://schemas.microsoft.com/office/powerpoint/2010/main" val="55381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A24A7-22D0-5428-90AA-77B88B4D19D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D678562-EB04-63BF-5D28-AD67F2675C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8BF10F-DD0D-D21D-08F4-EBD9B8901C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7150695-33FB-4E10-C7A9-2DDFBAE76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9EF1E6-29A0-5F77-ED65-6F2B31D21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D4D9998-C47D-A1AD-6A27-F848FE3538F8}"/>
              </a:ext>
            </a:extLst>
          </p:cNvPr>
          <p:cNvSpPr>
            <a:spLocks noGrp="1"/>
          </p:cNvSpPr>
          <p:nvPr>
            <p:ph type="dt" sz="half" idx="10"/>
          </p:nvPr>
        </p:nvSpPr>
        <p:spPr/>
        <p:txBody>
          <a:bodyPr/>
          <a:lstStyle/>
          <a:p>
            <a:fld id="{4BF5DBBB-320E-4D3D-BC01-DF8ECCD5D92C}" type="datetimeFigureOut">
              <a:rPr lang="en-NZ" smtClean="0"/>
              <a:t>3/12/2025</a:t>
            </a:fld>
            <a:endParaRPr lang="en-NZ"/>
          </a:p>
        </p:txBody>
      </p:sp>
      <p:sp>
        <p:nvSpPr>
          <p:cNvPr id="8" name="Footer Placeholder 7">
            <a:extLst>
              <a:ext uri="{FF2B5EF4-FFF2-40B4-BE49-F238E27FC236}">
                <a16:creationId xmlns:a16="http://schemas.microsoft.com/office/drawing/2014/main" id="{F7328714-E3DC-1F28-0BBC-1DAFCC3C3CE7}"/>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4690B694-DED3-61FA-0591-B2898BBFED80}"/>
              </a:ext>
            </a:extLst>
          </p:cNvPr>
          <p:cNvSpPr>
            <a:spLocks noGrp="1"/>
          </p:cNvSpPr>
          <p:nvPr>
            <p:ph type="sldNum" sz="quarter" idx="12"/>
          </p:nvPr>
        </p:nvSpPr>
        <p:spPr/>
        <p:txBody>
          <a:bodyPr/>
          <a:lstStyle/>
          <a:p>
            <a:fld id="{0679D70F-80B2-427B-A2EB-49E2F36FA98D}" type="slidenum">
              <a:rPr lang="en-NZ" smtClean="0"/>
              <a:t>‹#›</a:t>
            </a:fld>
            <a:endParaRPr lang="en-NZ"/>
          </a:p>
        </p:txBody>
      </p:sp>
    </p:spTree>
    <p:extLst>
      <p:ext uri="{BB962C8B-B14F-4D97-AF65-F5344CB8AC3E}">
        <p14:creationId xmlns:p14="http://schemas.microsoft.com/office/powerpoint/2010/main" val="100039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739A-D0F7-325F-EBD5-9293F9FC48A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9B869D6-5D66-1340-CB62-1C4199A43CBF}"/>
              </a:ext>
            </a:extLst>
          </p:cNvPr>
          <p:cNvSpPr>
            <a:spLocks noGrp="1"/>
          </p:cNvSpPr>
          <p:nvPr>
            <p:ph type="dt" sz="half" idx="10"/>
          </p:nvPr>
        </p:nvSpPr>
        <p:spPr/>
        <p:txBody>
          <a:bodyPr/>
          <a:lstStyle/>
          <a:p>
            <a:fld id="{4BF5DBBB-320E-4D3D-BC01-DF8ECCD5D92C}" type="datetimeFigureOut">
              <a:rPr lang="en-NZ" smtClean="0"/>
              <a:t>3/12/2025</a:t>
            </a:fld>
            <a:endParaRPr lang="en-NZ"/>
          </a:p>
        </p:txBody>
      </p:sp>
      <p:sp>
        <p:nvSpPr>
          <p:cNvPr id="4" name="Footer Placeholder 3">
            <a:extLst>
              <a:ext uri="{FF2B5EF4-FFF2-40B4-BE49-F238E27FC236}">
                <a16:creationId xmlns:a16="http://schemas.microsoft.com/office/drawing/2014/main" id="{E19D88ED-7390-0146-599C-6592F0E2DDF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643A683B-0EFD-B02A-B3CB-DD5394A125A8}"/>
              </a:ext>
            </a:extLst>
          </p:cNvPr>
          <p:cNvSpPr>
            <a:spLocks noGrp="1"/>
          </p:cNvSpPr>
          <p:nvPr>
            <p:ph type="sldNum" sz="quarter" idx="12"/>
          </p:nvPr>
        </p:nvSpPr>
        <p:spPr/>
        <p:txBody>
          <a:bodyPr/>
          <a:lstStyle/>
          <a:p>
            <a:fld id="{0679D70F-80B2-427B-A2EB-49E2F36FA98D}" type="slidenum">
              <a:rPr lang="en-NZ" smtClean="0"/>
              <a:t>‹#›</a:t>
            </a:fld>
            <a:endParaRPr lang="en-NZ"/>
          </a:p>
        </p:txBody>
      </p:sp>
    </p:spTree>
    <p:extLst>
      <p:ext uri="{BB962C8B-B14F-4D97-AF65-F5344CB8AC3E}">
        <p14:creationId xmlns:p14="http://schemas.microsoft.com/office/powerpoint/2010/main" val="275155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5703D-E5D4-9504-B284-976C270AF729}"/>
              </a:ext>
            </a:extLst>
          </p:cNvPr>
          <p:cNvSpPr>
            <a:spLocks noGrp="1"/>
          </p:cNvSpPr>
          <p:nvPr>
            <p:ph type="dt" sz="half" idx="10"/>
          </p:nvPr>
        </p:nvSpPr>
        <p:spPr/>
        <p:txBody>
          <a:bodyPr/>
          <a:lstStyle/>
          <a:p>
            <a:fld id="{4BF5DBBB-320E-4D3D-BC01-DF8ECCD5D92C}" type="datetimeFigureOut">
              <a:rPr lang="en-NZ" smtClean="0"/>
              <a:t>3/12/2025</a:t>
            </a:fld>
            <a:endParaRPr lang="en-NZ"/>
          </a:p>
        </p:txBody>
      </p:sp>
      <p:sp>
        <p:nvSpPr>
          <p:cNvPr id="3" name="Footer Placeholder 2">
            <a:extLst>
              <a:ext uri="{FF2B5EF4-FFF2-40B4-BE49-F238E27FC236}">
                <a16:creationId xmlns:a16="http://schemas.microsoft.com/office/drawing/2014/main" id="{3D7648D7-952D-6C48-E15F-F8B1F6DF8C3A}"/>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9B6EB68C-AFDF-5062-8DF9-0A5030780F97}"/>
              </a:ext>
            </a:extLst>
          </p:cNvPr>
          <p:cNvSpPr>
            <a:spLocks noGrp="1"/>
          </p:cNvSpPr>
          <p:nvPr>
            <p:ph type="sldNum" sz="quarter" idx="12"/>
          </p:nvPr>
        </p:nvSpPr>
        <p:spPr/>
        <p:txBody>
          <a:bodyPr/>
          <a:lstStyle/>
          <a:p>
            <a:fld id="{0679D70F-80B2-427B-A2EB-49E2F36FA98D}" type="slidenum">
              <a:rPr lang="en-NZ" smtClean="0"/>
              <a:t>‹#›</a:t>
            </a:fld>
            <a:endParaRPr lang="en-NZ"/>
          </a:p>
        </p:txBody>
      </p:sp>
    </p:spTree>
    <p:extLst>
      <p:ext uri="{BB962C8B-B14F-4D97-AF65-F5344CB8AC3E}">
        <p14:creationId xmlns:p14="http://schemas.microsoft.com/office/powerpoint/2010/main" val="421307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492D-735C-50F5-0165-AE7429011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A73350A-2B40-C922-4F10-00F01258C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D28366A-8AB7-1EC0-C3D0-ADD307001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0BA5C-75CD-D5B3-628F-F170765C83F6}"/>
              </a:ext>
            </a:extLst>
          </p:cNvPr>
          <p:cNvSpPr>
            <a:spLocks noGrp="1"/>
          </p:cNvSpPr>
          <p:nvPr>
            <p:ph type="dt" sz="half" idx="10"/>
          </p:nvPr>
        </p:nvSpPr>
        <p:spPr/>
        <p:txBody>
          <a:bodyPr/>
          <a:lstStyle/>
          <a:p>
            <a:fld id="{4BF5DBBB-320E-4D3D-BC01-DF8ECCD5D92C}" type="datetimeFigureOut">
              <a:rPr lang="en-NZ" smtClean="0"/>
              <a:t>3/12/2025</a:t>
            </a:fld>
            <a:endParaRPr lang="en-NZ"/>
          </a:p>
        </p:txBody>
      </p:sp>
      <p:sp>
        <p:nvSpPr>
          <p:cNvPr id="6" name="Footer Placeholder 5">
            <a:extLst>
              <a:ext uri="{FF2B5EF4-FFF2-40B4-BE49-F238E27FC236}">
                <a16:creationId xmlns:a16="http://schemas.microsoft.com/office/drawing/2014/main" id="{B65FA10B-D4C2-D4FC-90E5-364D8746F93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796F894-9954-1097-CA7E-CE36DA691711}"/>
              </a:ext>
            </a:extLst>
          </p:cNvPr>
          <p:cNvSpPr>
            <a:spLocks noGrp="1"/>
          </p:cNvSpPr>
          <p:nvPr>
            <p:ph type="sldNum" sz="quarter" idx="12"/>
          </p:nvPr>
        </p:nvSpPr>
        <p:spPr/>
        <p:txBody>
          <a:bodyPr/>
          <a:lstStyle/>
          <a:p>
            <a:fld id="{0679D70F-80B2-427B-A2EB-49E2F36FA98D}" type="slidenum">
              <a:rPr lang="en-NZ" smtClean="0"/>
              <a:t>‹#›</a:t>
            </a:fld>
            <a:endParaRPr lang="en-NZ"/>
          </a:p>
        </p:txBody>
      </p:sp>
    </p:spTree>
    <p:extLst>
      <p:ext uri="{BB962C8B-B14F-4D97-AF65-F5344CB8AC3E}">
        <p14:creationId xmlns:p14="http://schemas.microsoft.com/office/powerpoint/2010/main" val="62091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C8B1-F344-EF24-EB61-E5DFDAB5B1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00574EEF-E9D6-E5B2-81D4-4C0A74AEE6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91E82A51-D70A-DFEF-0467-E2297DF87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BA3EA-2749-2FF9-3875-1D870DE0FA2B}"/>
              </a:ext>
            </a:extLst>
          </p:cNvPr>
          <p:cNvSpPr>
            <a:spLocks noGrp="1"/>
          </p:cNvSpPr>
          <p:nvPr>
            <p:ph type="dt" sz="half" idx="10"/>
          </p:nvPr>
        </p:nvSpPr>
        <p:spPr/>
        <p:txBody>
          <a:bodyPr/>
          <a:lstStyle/>
          <a:p>
            <a:fld id="{4BF5DBBB-320E-4D3D-BC01-DF8ECCD5D92C}" type="datetimeFigureOut">
              <a:rPr lang="en-NZ" smtClean="0"/>
              <a:t>3/12/2025</a:t>
            </a:fld>
            <a:endParaRPr lang="en-NZ"/>
          </a:p>
        </p:txBody>
      </p:sp>
      <p:sp>
        <p:nvSpPr>
          <p:cNvPr id="6" name="Footer Placeholder 5">
            <a:extLst>
              <a:ext uri="{FF2B5EF4-FFF2-40B4-BE49-F238E27FC236}">
                <a16:creationId xmlns:a16="http://schemas.microsoft.com/office/drawing/2014/main" id="{87F3F814-2321-53BF-B43E-AF2DE67A5D9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7B80F88-929C-FCE7-9782-1C5B3FDA6977}"/>
              </a:ext>
            </a:extLst>
          </p:cNvPr>
          <p:cNvSpPr>
            <a:spLocks noGrp="1"/>
          </p:cNvSpPr>
          <p:nvPr>
            <p:ph type="sldNum" sz="quarter" idx="12"/>
          </p:nvPr>
        </p:nvSpPr>
        <p:spPr/>
        <p:txBody>
          <a:bodyPr/>
          <a:lstStyle/>
          <a:p>
            <a:fld id="{0679D70F-80B2-427B-A2EB-49E2F36FA98D}" type="slidenum">
              <a:rPr lang="en-NZ" smtClean="0"/>
              <a:t>‹#›</a:t>
            </a:fld>
            <a:endParaRPr lang="en-NZ"/>
          </a:p>
        </p:txBody>
      </p:sp>
    </p:spTree>
    <p:extLst>
      <p:ext uri="{BB962C8B-B14F-4D97-AF65-F5344CB8AC3E}">
        <p14:creationId xmlns:p14="http://schemas.microsoft.com/office/powerpoint/2010/main" val="45570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431D3-8BDC-5CEB-2BA8-A5207CD614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36CF961-6ED1-8002-042B-01F29D46B1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871B1DD-6ABF-7B0A-83DA-BBEA69F69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F5DBBB-320E-4D3D-BC01-DF8ECCD5D92C}" type="datetimeFigureOut">
              <a:rPr lang="en-NZ" smtClean="0"/>
              <a:t>3/12/2025</a:t>
            </a:fld>
            <a:endParaRPr lang="en-NZ"/>
          </a:p>
        </p:txBody>
      </p:sp>
      <p:sp>
        <p:nvSpPr>
          <p:cNvPr id="5" name="Footer Placeholder 4">
            <a:extLst>
              <a:ext uri="{FF2B5EF4-FFF2-40B4-BE49-F238E27FC236}">
                <a16:creationId xmlns:a16="http://schemas.microsoft.com/office/drawing/2014/main" id="{CE236857-BA04-8630-981D-1DDDB0917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3FC4359A-0F5C-7594-F136-9F3B19853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79D70F-80B2-427B-A2EB-49E2F36FA98D}" type="slidenum">
              <a:rPr lang="en-NZ" smtClean="0"/>
              <a:t>‹#›</a:t>
            </a:fld>
            <a:endParaRPr lang="en-NZ"/>
          </a:p>
        </p:txBody>
      </p:sp>
    </p:spTree>
    <p:extLst>
      <p:ext uri="{BB962C8B-B14F-4D97-AF65-F5344CB8AC3E}">
        <p14:creationId xmlns:p14="http://schemas.microsoft.com/office/powerpoint/2010/main" val="324452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tenancyhelp.com/" TargetMode="External"/><Relationship Id="rId2" Type="http://schemas.openxmlformats.org/officeDocument/2006/relationships/hyperlink" Target="http://www.communitylaw.org.nz/" TargetMode="External"/><Relationship Id="rId1" Type="http://schemas.openxmlformats.org/officeDocument/2006/relationships/slideLayout" Target="../slideLayouts/slideLayout7.xml"/><Relationship Id="rId4" Type="http://schemas.openxmlformats.org/officeDocument/2006/relationships/hyperlink" Target="https://rentersunited.org.n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B917C9-374E-88A3-1280-103B1DD32AE7}"/>
              </a:ext>
            </a:extLst>
          </p:cNvPr>
          <p:cNvPicPr>
            <a:picLocks noChangeAspect="1"/>
          </p:cNvPicPr>
          <p:nvPr/>
        </p:nvPicPr>
        <p:blipFill>
          <a:blip r:embed="rId2"/>
          <a:stretch>
            <a:fillRect/>
          </a:stretch>
        </p:blipFill>
        <p:spPr>
          <a:xfrm>
            <a:off x="114300" y="97266"/>
            <a:ext cx="11963400" cy="6663468"/>
          </a:xfrm>
          <a:prstGeom prst="rect">
            <a:avLst/>
          </a:prstGeom>
        </p:spPr>
      </p:pic>
    </p:spTree>
    <p:extLst>
      <p:ext uri="{BB962C8B-B14F-4D97-AF65-F5344CB8AC3E}">
        <p14:creationId xmlns:p14="http://schemas.microsoft.com/office/powerpoint/2010/main" val="110118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7A2ABB-0CBD-8335-8D1E-AB1C37AF27DD}"/>
              </a:ext>
            </a:extLst>
          </p:cNvPr>
          <p:cNvSpPr txBox="1"/>
          <p:nvPr/>
        </p:nvSpPr>
        <p:spPr>
          <a:xfrm>
            <a:off x="963563" y="463579"/>
            <a:ext cx="10471354" cy="369332"/>
          </a:xfrm>
          <a:prstGeom prst="rect">
            <a:avLst/>
          </a:prstGeom>
          <a:noFill/>
        </p:spPr>
        <p:txBody>
          <a:bodyPr wrap="square">
            <a:spAutoFit/>
          </a:bodyPr>
          <a:lstStyle/>
          <a:p>
            <a:pPr algn="ctr">
              <a:buNone/>
            </a:pPr>
            <a:r>
              <a:rPr lang="en-US" b="1" dirty="0">
                <a:solidFill>
                  <a:srgbClr val="FD4659"/>
                </a:solidFill>
              </a:rPr>
              <a:t>Important Actions Throughout Your Tenancy</a:t>
            </a:r>
          </a:p>
        </p:txBody>
      </p:sp>
      <p:sp>
        <p:nvSpPr>
          <p:cNvPr id="5" name="TextBox 4">
            <a:extLst>
              <a:ext uri="{FF2B5EF4-FFF2-40B4-BE49-F238E27FC236}">
                <a16:creationId xmlns:a16="http://schemas.microsoft.com/office/drawing/2014/main" id="{185FF34C-66CF-B09C-1544-69F6C4059BF8}"/>
              </a:ext>
            </a:extLst>
          </p:cNvPr>
          <p:cNvSpPr txBox="1"/>
          <p:nvPr/>
        </p:nvSpPr>
        <p:spPr>
          <a:xfrm>
            <a:off x="678424" y="1203488"/>
            <a:ext cx="10835149" cy="4524315"/>
          </a:xfrm>
          <a:prstGeom prst="rect">
            <a:avLst/>
          </a:prstGeom>
          <a:noFill/>
        </p:spPr>
        <p:txBody>
          <a:bodyPr wrap="square">
            <a:spAutoFit/>
          </a:bodyPr>
          <a:lstStyle/>
          <a:p>
            <a:pPr>
              <a:defRPr sz="1600"/>
            </a:pPr>
            <a:r>
              <a:rPr lang="en-US" b="1" dirty="0"/>
              <a:t>At the Beginning:</a:t>
            </a:r>
          </a:p>
          <a:p>
            <a:pPr>
              <a:defRPr sz="1600"/>
            </a:pPr>
            <a:endParaRPr lang="en-US" dirty="0"/>
          </a:p>
          <a:p>
            <a:pPr>
              <a:defRPr sz="1600"/>
            </a:pPr>
            <a:r>
              <a:rPr lang="en-US" dirty="0"/>
              <a:t>- Keep tenancy agreement and bond form safe</a:t>
            </a:r>
          </a:p>
          <a:p>
            <a:pPr>
              <a:defRPr sz="1600"/>
            </a:pPr>
            <a:r>
              <a:rPr lang="en-US" dirty="0"/>
              <a:t>- Take photos before moving furniture in (for any disputes about condition and bond refund purposes)</a:t>
            </a:r>
          </a:p>
          <a:p>
            <a:pPr>
              <a:defRPr sz="1600"/>
            </a:pPr>
            <a:r>
              <a:rPr lang="en-US" dirty="0"/>
              <a:t>- Keep receipts/invoices (flea bombs, repairs, treatments)</a:t>
            </a:r>
          </a:p>
          <a:p>
            <a:pPr>
              <a:defRPr sz="1600"/>
            </a:pPr>
            <a:endParaRPr lang="en-US" dirty="0"/>
          </a:p>
          <a:p>
            <a:pPr>
              <a:defRPr sz="1600"/>
            </a:pPr>
            <a:r>
              <a:rPr lang="en-US" b="1" dirty="0"/>
              <a:t>During Your Tenancy:</a:t>
            </a:r>
          </a:p>
          <a:p>
            <a:pPr>
              <a:defRPr sz="1600"/>
            </a:pPr>
            <a:endParaRPr lang="en-US" dirty="0"/>
          </a:p>
          <a:p>
            <a:pPr>
              <a:defRPr sz="1600"/>
            </a:pPr>
            <a:r>
              <a:rPr lang="en-US" dirty="0"/>
              <a:t>- Report damage/maintenance ASAP</a:t>
            </a:r>
            <a:br>
              <a:rPr lang="en-US" dirty="0"/>
            </a:br>
            <a:r>
              <a:rPr lang="en-US" dirty="0"/>
              <a:t>- Keep property tidy</a:t>
            </a:r>
            <a:br>
              <a:rPr lang="en-US" dirty="0"/>
            </a:br>
            <a:r>
              <a:rPr lang="en-US" dirty="0"/>
              <a:t>- Present well for inspections (landlords rely on photos)</a:t>
            </a:r>
          </a:p>
          <a:p>
            <a:pPr>
              <a:defRPr sz="1600"/>
            </a:pPr>
            <a:r>
              <a:rPr lang="en-US" sz="1600" dirty="0"/>
              <a:t>- If you cannot pay rent, notify your landlord/property manager and explain when and how you will pay it.</a:t>
            </a:r>
          </a:p>
          <a:p>
            <a:pPr>
              <a:defRPr sz="1600"/>
            </a:pPr>
            <a:endParaRPr lang="en-US" dirty="0"/>
          </a:p>
          <a:p>
            <a:pPr>
              <a:defRPr sz="1600"/>
            </a:pPr>
            <a:r>
              <a:rPr lang="en-US" b="1" dirty="0"/>
              <a:t>At the End:</a:t>
            </a:r>
          </a:p>
          <a:p>
            <a:pPr>
              <a:defRPr sz="1600"/>
            </a:pPr>
            <a:br>
              <a:rPr lang="en-US" dirty="0"/>
            </a:br>
            <a:r>
              <a:rPr lang="en-US" dirty="0"/>
              <a:t>- Take photos after moving out (for any disputes about condition and bond refund purposes)</a:t>
            </a:r>
            <a:br>
              <a:rPr lang="en-US" dirty="0"/>
            </a:br>
            <a:r>
              <a:rPr lang="en-US" dirty="0"/>
              <a:t>- No need for professional clean BUT must be reasonably clean, tidy, and </a:t>
            </a:r>
            <a:r>
              <a:rPr lang="en-US" dirty="0" err="1"/>
              <a:t>odour</a:t>
            </a:r>
            <a:r>
              <a:rPr lang="en-US" dirty="0"/>
              <a:t>‑free – no rubbish remaining and lawns mowed</a:t>
            </a:r>
          </a:p>
        </p:txBody>
      </p:sp>
    </p:spTree>
    <p:extLst>
      <p:ext uri="{BB962C8B-B14F-4D97-AF65-F5344CB8AC3E}">
        <p14:creationId xmlns:p14="http://schemas.microsoft.com/office/powerpoint/2010/main" val="70148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99B4B-CFC7-BAAC-2FF5-152C4CFE1780}"/>
              </a:ext>
            </a:extLst>
          </p:cNvPr>
          <p:cNvSpPr txBox="1"/>
          <p:nvPr/>
        </p:nvSpPr>
        <p:spPr>
          <a:xfrm>
            <a:off x="570271" y="527319"/>
            <a:ext cx="10825316" cy="5509200"/>
          </a:xfrm>
          <a:prstGeom prst="rect">
            <a:avLst/>
          </a:prstGeom>
          <a:noFill/>
        </p:spPr>
        <p:txBody>
          <a:bodyPr wrap="square">
            <a:spAutoFit/>
          </a:bodyPr>
          <a:lstStyle/>
          <a:p>
            <a:pPr algn="ctr">
              <a:buNone/>
            </a:pPr>
            <a:r>
              <a:rPr lang="en-US" b="1" i="0" dirty="0">
                <a:solidFill>
                  <a:srgbClr val="FD4659"/>
                </a:solidFill>
                <a:effectLst/>
              </a:rPr>
              <a:t>WINZ Support</a:t>
            </a:r>
          </a:p>
          <a:p>
            <a:pPr algn="l">
              <a:buNone/>
            </a:pPr>
            <a:endParaRPr lang="en-US" sz="1600" b="0" i="0" dirty="0">
              <a:solidFill>
                <a:srgbClr val="242424"/>
              </a:solidFill>
              <a:effectLst/>
            </a:endParaRPr>
          </a:p>
          <a:p>
            <a:pPr algn="l">
              <a:buNone/>
            </a:pPr>
            <a:r>
              <a:rPr lang="en-US" sz="1600" dirty="0">
                <a:solidFill>
                  <a:srgbClr val="242424"/>
                </a:solidFill>
              </a:rPr>
              <a:t>Winz</a:t>
            </a:r>
            <a:r>
              <a:rPr lang="en-US" sz="1600" b="0" i="0" dirty="0">
                <a:solidFill>
                  <a:srgbClr val="242424"/>
                </a:solidFill>
                <a:effectLst/>
              </a:rPr>
              <a:t> Housing Support Products are for tenants that need financial support to stay in their homes or move into stable longer- term housing. They support low and middle-income households, including students and people over 65 years, to get into and stay in the rental market.</a:t>
            </a:r>
          </a:p>
          <a:p>
            <a:pPr algn="l">
              <a:buNone/>
            </a:pPr>
            <a:r>
              <a:rPr lang="en-US" sz="1600" b="0" i="0" dirty="0">
                <a:solidFill>
                  <a:srgbClr val="242424"/>
                </a:solidFill>
                <a:effectLst/>
              </a:rPr>
              <a:t> </a:t>
            </a:r>
          </a:p>
          <a:p>
            <a:pPr algn="l">
              <a:buNone/>
            </a:pPr>
            <a:r>
              <a:rPr lang="en-US" sz="1600" b="0" i="0" dirty="0">
                <a:solidFill>
                  <a:srgbClr val="242424"/>
                </a:solidFill>
                <a:effectLst/>
              </a:rPr>
              <a:t>Types of support can be as follows,</a:t>
            </a:r>
          </a:p>
          <a:p>
            <a:pPr algn="l">
              <a:buNone/>
            </a:pPr>
            <a:r>
              <a:rPr lang="en-US" sz="1600" b="0" i="0" dirty="0">
                <a:solidFill>
                  <a:srgbClr val="242424"/>
                </a:solidFill>
                <a:effectLst/>
              </a:rPr>
              <a:t> </a:t>
            </a:r>
          </a:p>
          <a:p>
            <a:pPr algn="l">
              <a:buNone/>
            </a:pPr>
            <a:r>
              <a:rPr lang="en-US" sz="1600" b="0" i="0" dirty="0">
                <a:solidFill>
                  <a:srgbClr val="242424"/>
                </a:solidFill>
                <a:effectLst/>
              </a:rPr>
              <a:t>-Bond Grant, a payment towards the cost of a bond for a tenancy for people who can’t meet this cost themselves.</a:t>
            </a:r>
          </a:p>
          <a:p>
            <a:pPr algn="l">
              <a:buNone/>
            </a:pPr>
            <a:r>
              <a:rPr lang="en-US" sz="1600" b="0" i="0" dirty="0">
                <a:solidFill>
                  <a:srgbClr val="242424"/>
                </a:solidFill>
                <a:effectLst/>
              </a:rPr>
              <a:t> </a:t>
            </a:r>
          </a:p>
          <a:p>
            <a:pPr algn="l">
              <a:buNone/>
            </a:pPr>
            <a:r>
              <a:rPr lang="en-US" sz="1600" b="0" i="0" dirty="0">
                <a:solidFill>
                  <a:srgbClr val="242424"/>
                </a:solidFill>
                <a:effectLst/>
              </a:rPr>
              <a:t>-Rent in Advance Grant, a payment towards the cost of rent in advance at the start of a tenancy for people who can’t meet this cost themselves.</a:t>
            </a:r>
          </a:p>
          <a:p>
            <a:pPr algn="l">
              <a:buNone/>
            </a:pPr>
            <a:r>
              <a:rPr lang="en-US" sz="1600" b="0" i="0" dirty="0">
                <a:solidFill>
                  <a:srgbClr val="242424"/>
                </a:solidFill>
                <a:effectLst/>
              </a:rPr>
              <a:t> </a:t>
            </a:r>
          </a:p>
          <a:p>
            <a:pPr algn="l">
              <a:buNone/>
            </a:pPr>
            <a:r>
              <a:rPr lang="en-US" sz="1600" b="0" i="0" dirty="0">
                <a:solidFill>
                  <a:srgbClr val="242424"/>
                </a:solidFill>
                <a:effectLst/>
              </a:rPr>
              <a:t>-Rent Arrears Grant, a payment towards the cost of overdue rent for people who are at risk of losing their tenancy and can’t meet this cost themselves.</a:t>
            </a:r>
          </a:p>
          <a:p>
            <a:pPr algn="l">
              <a:buNone/>
            </a:pPr>
            <a:r>
              <a:rPr lang="en-US" sz="1600" b="0" i="0" dirty="0">
                <a:solidFill>
                  <a:srgbClr val="242424"/>
                </a:solidFill>
                <a:effectLst/>
              </a:rPr>
              <a:t> </a:t>
            </a:r>
          </a:p>
          <a:p>
            <a:pPr algn="l">
              <a:buNone/>
            </a:pPr>
            <a:r>
              <a:rPr lang="en-US" sz="1600" b="0" i="0" dirty="0">
                <a:solidFill>
                  <a:srgbClr val="242424"/>
                </a:solidFill>
                <a:effectLst/>
              </a:rPr>
              <a:t>-Tenancy Cost Cover, assurance given to landlords who let their property to an eligible person. If that person owes the landlord for costs at the end of the tenancy (over and above the bond),we’ll contribute to those outstanding costs (up to a maximum amount).</a:t>
            </a:r>
          </a:p>
          <a:p>
            <a:pPr algn="l">
              <a:buNone/>
            </a:pPr>
            <a:r>
              <a:rPr lang="en-US" sz="1600" b="0" i="0" dirty="0">
                <a:solidFill>
                  <a:srgbClr val="242424"/>
                </a:solidFill>
                <a:effectLst/>
              </a:rPr>
              <a:t> </a:t>
            </a:r>
          </a:p>
          <a:p>
            <a:pPr algn="l">
              <a:buNone/>
            </a:pPr>
            <a:r>
              <a:rPr lang="en-US" sz="1600" b="0" i="0" dirty="0">
                <a:solidFill>
                  <a:srgbClr val="242424"/>
                </a:solidFill>
                <a:effectLst/>
              </a:rPr>
              <a:t>Its important people act early before you get into hardship. Early financial assistance will lead to better outcomes for households and communities.</a:t>
            </a:r>
          </a:p>
        </p:txBody>
      </p:sp>
    </p:spTree>
    <p:extLst>
      <p:ext uri="{BB962C8B-B14F-4D97-AF65-F5344CB8AC3E}">
        <p14:creationId xmlns:p14="http://schemas.microsoft.com/office/powerpoint/2010/main" val="308036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193515-FA7E-A1C4-8803-B3DD68536B94}"/>
              </a:ext>
            </a:extLst>
          </p:cNvPr>
          <p:cNvSpPr txBox="1"/>
          <p:nvPr/>
        </p:nvSpPr>
        <p:spPr>
          <a:xfrm>
            <a:off x="403122" y="937224"/>
            <a:ext cx="10520517" cy="4862870"/>
          </a:xfrm>
          <a:prstGeom prst="rect">
            <a:avLst/>
          </a:prstGeom>
          <a:noFill/>
        </p:spPr>
        <p:txBody>
          <a:bodyPr wrap="square">
            <a:spAutoFit/>
          </a:bodyPr>
          <a:lstStyle/>
          <a:p>
            <a:pPr>
              <a:buNone/>
            </a:pPr>
            <a:r>
              <a:rPr lang="en-US" b="1" dirty="0"/>
              <a:t> </a:t>
            </a:r>
          </a:p>
          <a:p>
            <a:pPr algn="ctr">
              <a:buNone/>
            </a:pPr>
            <a:r>
              <a:rPr lang="en-US" sz="2000" b="1" dirty="0">
                <a:solidFill>
                  <a:srgbClr val="FD4659"/>
                </a:solidFill>
              </a:rPr>
              <a:t>Questions and Answers</a:t>
            </a:r>
          </a:p>
          <a:p>
            <a:pPr>
              <a:buNone/>
            </a:pPr>
            <a:endParaRPr lang="en-US" sz="1600" b="1" dirty="0"/>
          </a:p>
          <a:p>
            <a:pPr>
              <a:buNone/>
            </a:pPr>
            <a:r>
              <a:rPr lang="en-US" sz="1600" b="1" dirty="0"/>
              <a:t>Question:  </a:t>
            </a:r>
            <a:r>
              <a:rPr lang="en-US" sz="1600" dirty="0"/>
              <a:t>How does a tenant get a Healthy Homes check if the landlord hasn’t provided a Tenancy Tribunal–compliant tenancy agreement?</a:t>
            </a:r>
          </a:p>
          <a:p>
            <a:pPr>
              <a:buNone/>
            </a:pPr>
            <a:endParaRPr lang="en-US" sz="1600" dirty="0"/>
          </a:p>
          <a:p>
            <a:pPr>
              <a:buNone/>
            </a:pPr>
            <a:r>
              <a:rPr lang="en-US" sz="1600" b="1" dirty="0"/>
              <a:t>Answer:  </a:t>
            </a:r>
            <a:r>
              <a:rPr lang="en-US" sz="1600" dirty="0"/>
              <a:t>A tenancy agreement does not have to be written for the RTA and Healthy Homes obligations to apply — verbal tenancies are still legal.</a:t>
            </a:r>
          </a:p>
          <a:p>
            <a:pPr>
              <a:buNone/>
            </a:pPr>
            <a:endParaRPr lang="en-US" sz="1600" dirty="0"/>
          </a:p>
          <a:p>
            <a:pPr marL="285750" indent="-285750">
              <a:buFontTx/>
              <a:buChar char="-"/>
            </a:pPr>
            <a:r>
              <a:rPr lang="en-US" sz="1600" dirty="0"/>
              <a:t>A tenant can request Healthy Homes information from the landlord in writing.</a:t>
            </a:r>
          </a:p>
          <a:p>
            <a:endParaRPr lang="en-US" sz="1600" dirty="0"/>
          </a:p>
          <a:p>
            <a:r>
              <a:rPr lang="en-US" sz="1600" dirty="0"/>
              <a:t>- If the landlord refuses or ignores the request, the tenant can:</a:t>
            </a:r>
          </a:p>
          <a:p>
            <a:pPr lvl="1"/>
            <a:r>
              <a:rPr lang="en-US" sz="1600" dirty="0"/>
              <a:t>Contact Tenancy Services for advice.</a:t>
            </a:r>
          </a:p>
          <a:p>
            <a:pPr lvl="1"/>
            <a:r>
              <a:rPr lang="en-US" sz="1600" dirty="0"/>
              <a:t>Apply to the Tenancy Tribunal for an order requiring the landlord to comply.</a:t>
            </a:r>
          </a:p>
          <a:p>
            <a:pPr lvl="1"/>
            <a:r>
              <a:rPr lang="en-US" sz="1600" dirty="0"/>
              <a:t>Request an official Healthy Homes assessment through a private inspector (landlord may be ordered to reimburse the cost if non-compliance is proven).</a:t>
            </a:r>
          </a:p>
          <a:p>
            <a:pPr lvl="1"/>
            <a:endParaRPr lang="en-US" sz="1600" dirty="0"/>
          </a:p>
          <a:p>
            <a:r>
              <a:rPr lang="en-US" sz="1600" dirty="0"/>
              <a:t>- All rental properties must comply with Healthy Homes Standards within 90 days of the tenancy starting, regardless of paperwork provided.</a:t>
            </a:r>
          </a:p>
        </p:txBody>
      </p:sp>
    </p:spTree>
    <p:extLst>
      <p:ext uri="{BB962C8B-B14F-4D97-AF65-F5344CB8AC3E}">
        <p14:creationId xmlns:p14="http://schemas.microsoft.com/office/powerpoint/2010/main" val="88977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DF675-2FDC-C5F8-C924-B13330FBB079}"/>
              </a:ext>
            </a:extLst>
          </p:cNvPr>
          <p:cNvSpPr txBox="1"/>
          <p:nvPr/>
        </p:nvSpPr>
        <p:spPr>
          <a:xfrm>
            <a:off x="570271" y="972656"/>
            <a:ext cx="11061290" cy="4616648"/>
          </a:xfrm>
          <a:prstGeom prst="rect">
            <a:avLst/>
          </a:prstGeom>
          <a:noFill/>
        </p:spPr>
        <p:txBody>
          <a:bodyPr wrap="square">
            <a:spAutoFit/>
          </a:bodyPr>
          <a:lstStyle/>
          <a:p>
            <a:pPr>
              <a:buNone/>
            </a:pPr>
            <a:r>
              <a:rPr lang="en-US" b="1" dirty="0"/>
              <a:t>What Are the Differences Between Tenancy Agreements?</a:t>
            </a:r>
          </a:p>
          <a:p>
            <a:pPr>
              <a:buNone/>
            </a:pPr>
            <a:endParaRPr lang="en-US" b="1" dirty="0"/>
          </a:p>
          <a:p>
            <a:pPr>
              <a:buNone/>
            </a:pPr>
            <a:r>
              <a:rPr lang="en-US" b="1" dirty="0"/>
              <a:t>Question:</a:t>
            </a:r>
          </a:p>
          <a:p>
            <a:pPr>
              <a:buNone/>
            </a:pPr>
            <a:endParaRPr lang="en-US" b="1" dirty="0"/>
          </a:p>
          <a:p>
            <a:pPr>
              <a:buNone/>
            </a:pPr>
            <a:r>
              <a:rPr lang="en-US" dirty="0"/>
              <a:t>What’s the difference between the various types of Tenancy Agreements?</a:t>
            </a:r>
          </a:p>
          <a:p>
            <a:pPr>
              <a:buNone/>
            </a:pPr>
            <a:endParaRPr lang="en-US" dirty="0"/>
          </a:p>
          <a:p>
            <a:pPr>
              <a:buNone/>
            </a:pPr>
            <a:r>
              <a:rPr lang="en-US" b="1" dirty="0"/>
              <a:t>Answer:</a:t>
            </a:r>
          </a:p>
          <a:p>
            <a:pPr>
              <a:buNone/>
            </a:pPr>
            <a:endParaRPr lang="en-US" b="1" dirty="0"/>
          </a:p>
          <a:p>
            <a:pPr>
              <a:buNone/>
            </a:pPr>
            <a:r>
              <a:rPr lang="en-US" b="1" dirty="0"/>
              <a:t>Periodic Tenancy</a:t>
            </a:r>
          </a:p>
          <a:p>
            <a:r>
              <a:rPr lang="en-US" sz="1600" dirty="0"/>
              <a:t>- No fixed end date.</a:t>
            </a:r>
          </a:p>
          <a:p>
            <a:r>
              <a:rPr lang="en-US" sz="1600" dirty="0"/>
              <a:t>- Tenant can give 28 days’ notice.</a:t>
            </a:r>
          </a:p>
          <a:p>
            <a:r>
              <a:rPr lang="en-US" sz="1600" dirty="0"/>
              <a:t>- Landlord can end it in specific situations (e.g., sale, moving in family, demolition, 90 days).</a:t>
            </a:r>
          </a:p>
          <a:p>
            <a:pPr>
              <a:buFont typeface="Arial" panose="020B0604020202020204" pitchFamily="34" charset="0"/>
              <a:buChar char="•"/>
            </a:pPr>
            <a:endParaRPr lang="en-US" dirty="0"/>
          </a:p>
          <a:p>
            <a:pPr>
              <a:buNone/>
            </a:pPr>
            <a:r>
              <a:rPr lang="en-US" b="1" dirty="0"/>
              <a:t>Fixed-Term Tenancy</a:t>
            </a:r>
          </a:p>
          <a:p>
            <a:r>
              <a:rPr lang="en-US" sz="1600" dirty="0"/>
              <a:t>- Has a set start and end date.</a:t>
            </a:r>
          </a:p>
          <a:p>
            <a:r>
              <a:rPr lang="en-US" sz="1600" dirty="0"/>
              <a:t>- Usually turns into periodic at expiry (unless both parties agree not to renew).</a:t>
            </a:r>
          </a:p>
          <a:p>
            <a:r>
              <a:rPr lang="en-US" sz="1600" dirty="0"/>
              <a:t>- Rent cannot be increased during the fixed term </a:t>
            </a:r>
            <a:r>
              <a:rPr lang="en-US" sz="1600" b="1" dirty="0"/>
              <a:t>unless</a:t>
            </a:r>
            <a:r>
              <a:rPr lang="en-US" sz="1600" dirty="0"/>
              <a:t> agreement says so.</a:t>
            </a:r>
          </a:p>
        </p:txBody>
      </p:sp>
    </p:spTree>
    <p:extLst>
      <p:ext uri="{BB962C8B-B14F-4D97-AF65-F5344CB8AC3E}">
        <p14:creationId xmlns:p14="http://schemas.microsoft.com/office/powerpoint/2010/main" val="425868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6A19F6-789B-5325-6C1E-88556DDDF159}"/>
              </a:ext>
            </a:extLst>
          </p:cNvPr>
          <p:cNvSpPr txBox="1"/>
          <p:nvPr/>
        </p:nvSpPr>
        <p:spPr>
          <a:xfrm>
            <a:off x="3667432" y="1720645"/>
            <a:ext cx="2385910" cy="369332"/>
          </a:xfrm>
          <a:prstGeom prst="rect">
            <a:avLst/>
          </a:prstGeom>
          <a:noFill/>
        </p:spPr>
        <p:txBody>
          <a:bodyPr wrap="none" rtlCol="0">
            <a:spAutoFit/>
          </a:bodyPr>
          <a:lstStyle/>
          <a:p>
            <a:r>
              <a:rPr lang="en-NZ" b="1" dirty="0">
                <a:solidFill>
                  <a:srgbClr val="FD4659"/>
                </a:solidFill>
              </a:rPr>
              <a:t>Any other questions?</a:t>
            </a:r>
          </a:p>
        </p:txBody>
      </p:sp>
    </p:spTree>
    <p:extLst>
      <p:ext uri="{BB962C8B-B14F-4D97-AF65-F5344CB8AC3E}">
        <p14:creationId xmlns:p14="http://schemas.microsoft.com/office/powerpoint/2010/main" val="86101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4D7840-B691-7D57-0DD9-1585A8EAF2E8}"/>
              </a:ext>
            </a:extLst>
          </p:cNvPr>
          <p:cNvSpPr txBox="1"/>
          <p:nvPr/>
        </p:nvSpPr>
        <p:spPr>
          <a:xfrm>
            <a:off x="1130710" y="581566"/>
            <a:ext cx="10569677" cy="5109091"/>
          </a:xfrm>
          <a:prstGeom prst="rect">
            <a:avLst/>
          </a:prstGeom>
          <a:noFill/>
        </p:spPr>
        <p:txBody>
          <a:bodyPr wrap="square">
            <a:spAutoFit/>
          </a:bodyPr>
          <a:lstStyle/>
          <a:p>
            <a:pPr algn="ctr">
              <a:buNone/>
            </a:pPr>
            <a:r>
              <a:rPr lang="en-US" b="1" dirty="0">
                <a:solidFill>
                  <a:srgbClr val="FF0000"/>
                </a:solidFill>
              </a:rPr>
              <a:t>Pet Rules and Pet Bond – New Legislation</a:t>
            </a:r>
          </a:p>
          <a:p>
            <a:pPr>
              <a:buNone/>
            </a:pPr>
            <a:endParaRPr lang="en-US" b="1" dirty="0"/>
          </a:p>
          <a:p>
            <a:pPr>
              <a:buNone/>
            </a:pPr>
            <a:r>
              <a:rPr lang="en-US" b="1" dirty="0"/>
              <a:t>Pets &amp; Renting: What’s Changing?</a:t>
            </a:r>
          </a:p>
          <a:p>
            <a:r>
              <a:rPr lang="en-US" sz="1600" dirty="0"/>
              <a:t>-New pet rules apply from 1 December 2025.</a:t>
            </a:r>
          </a:p>
          <a:p>
            <a:r>
              <a:rPr lang="en-US" sz="1600" dirty="0"/>
              <a:t>-Tenants must request pet consent in writing.</a:t>
            </a:r>
          </a:p>
          <a:p>
            <a:r>
              <a:rPr lang="en-US" sz="1600" dirty="0"/>
              <a:t>-Landlords can only refuse pets on reasonable grounds (e.g. body </a:t>
            </a:r>
            <a:r>
              <a:rPr lang="en-US" sz="1600" dirty="0" err="1"/>
              <a:t>corp</a:t>
            </a:r>
            <a:r>
              <a:rPr lang="en-US" sz="1600" dirty="0"/>
              <a:t> rules, unsuitable property).</a:t>
            </a:r>
          </a:p>
          <a:p>
            <a:pPr>
              <a:buNone/>
            </a:pPr>
            <a:endParaRPr lang="en-US" dirty="0"/>
          </a:p>
          <a:p>
            <a:pPr>
              <a:buNone/>
            </a:pPr>
            <a:r>
              <a:rPr lang="en-US" b="1" dirty="0"/>
              <a:t>What Is a Pet Bond?</a:t>
            </a:r>
          </a:p>
          <a:p>
            <a:r>
              <a:rPr lang="en-US" sz="1600" dirty="0"/>
              <a:t>-A pet bond is extra bond up to 2 weeks’ rent, on top of the normal 4-week bond.</a:t>
            </a:r>
          </a:p>
          <a:p>
            <a:r>
              <a:rPr lang="en-US" sz="1600" dirty="0"/>
              <a:t>-Pet Bond can be used for : Damaged Carpets, Strong </a:t>
            </a:r>
            <a:r>
              <a:rPr lang="en-US" sz="1600" dirty="0" err="1"/>
              <a:t>Odours</a:t>
            </a:r>
            <a:r>
              <a:rPr lang="en-US" sz="1600" dirty="0"/>
              <a:t>, Damage to Property or Gardens</a:t>
            </a:r>
          </a:p>
          <a:p>
            <a:r>
              <a:rPr lang="en-US" sz="1600" dirty="0"/>
              <a:t>-Held with Tenancy Services, not by the landlord.</a:t>
            </a:r>
          </a:p>
          <a:p>
            <a:r>
              <a:rPr lang="en-US" sz="1600" dirty="0"/>
              <a:t>-Only for new pets approved after 1 December 2025.</a:t>
            </a:r>
          </a:p>
          <a:p>
            <a:r>
              <a:rPr lang="en-US" sz="1600" dirty="0"/>
              <a:t>-Covers pet-related damage (beyond fair wear and tear).</a:t>
            </a:r>
          </a:p>
          <a:p>
            <a:pPr>
              <a:buNone/>
            </a:pPr>
            <a:endParaRPr lang="en-US" dirty="0"/>
          </a:p>
          <a:p>
            <a:pPr>
              <a:buNone/>
            </a:pPr>
            <a:r>
              <a:rPr lang="en-US" b="1" dirty="0"/>
              <a:t>Tenant Responsibilities With Pets</a:t>
            </a:r>
          </a:p>
          <a:p>
            <a:r>
              <a:rPr lang="en-US" sz="1600" dirty="0"/>
              <a:t>-You’re liable for all pet damage beyond wear and tear.</a:t>
            </a:r>
          </a:p>
          <a:p>
            <a:r>
              <a:rPr lang="en-US" sz="1600" dirty="0"/>
              <a:t>-Keep property tidy:  </a:t>
            </a:r>
            <a:r>
              <a:rPr lang="en-US" sz="1600" dirty="0" err="1"/>
              <a:t>odours</a:t>
            </a:r>
            <a:r>
              <a:rPr lang="en-US" sz="1600" dirty="0"/>
              <a:t>, garden damage, cleanliness, manage noise </a:t>
            </a:r>
            <a:r>
              <a:rPr lang="en-US" sz="1600" dirty="0" err="1"/>
              <a:t>ie</a:t>
            </a:r>
            <a:r>
              <a:rPr lang="en-US" sz="1600" dirty="0"/>
              <a:t>. Barking, howling</a:t>
            </a:r>
          </a:p>
          <a:p>
            <a:r>
              <a:rPr lang="en-US" sz="1600" dirty="0"/>
              <a:t>-Provide good info when applying: breed, size, de-sexing, references.</a:t>
            </a:r>
          </a:p>
          <a:p>
            <a:r>
              <a:rPr lang="en-US" sz="1600" dirty="0"/>
              <a:t>-Tip: keep photos and receipts (flea treatment, cleaning) to avoid end-of-tenancy disputes.</a:t>
            </a:r>
          </a:p>
        </p:txBody>
      </p:sp>
    </p:spTree>
    <p:extLst>
      <p:ext uri="{BB962C8B-B14F-4D97-AF65-F5344CB8AC3E}">
        <p14:creationId xmlns:p14="http://schemas.microsoft.com/office/powerpoint/2010/main" val="2426495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F599-2410-9ABF-E5BB-85D75BC36D7E}"/>
              </a:ext>
            </a:extLst>
          </p:cNvPr>
          <p:cNvSpPr txBox="1">
            <a:spLocks/>
          </p:cNvSpPr>
          <p:nvPr/>
        </p:nvSpPr>
        <p:spPr>
          <a:xfrm>
            <a:off x="2606512" y="462003"/>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sz="2800" b="1" dirty="0">
                <a:solidFill>
                  <a:srgbClr val="FD4659"/>
                </a:solidFill>
                <a:latin typeface="+mn-lt"/>
              </a:rPr>
              <a:t>Tenant Support Agencies </a:t>
            </a:r>
          </a:p>
        </p:txBody>
      </p:sp>
      <p:sp>
        <p:nvSpPr>
          <p:cNvPr id="3" name="TextBox 2">
            <a:extLst>
              <a:ext uri="{FF2B5EF4-FFF2-40B4-BE49-F238E27FC236}">
                <a16:creationId xmlns:a16="http://schemas.microsoft.com/office/drawing/2014/main" id="{FA90451E-758C-AE61-527F-3DCCA7DF1916}"/>
              </a:ext>
            </a:extLst>
          </p:cNvPr>
          <p:cNvSpPr txBox="1"/>
          <p:nvPr/>
        </p:nvSpPr>
        <p:spPr>
          <a:xfrm>
            <a:off x="675060" y="1033503"/>
            <a:ext cx="10841879" cy="5909310"/>
          </a:xfrm>
          <a:prstGeom prst="rect">
            <a:avLst/>
          </a:prstGeom>
          <a:noFill/>
        </p:spPr>
        <p:txBody>
          <a:bodyPr wrap="none">
            <a:spAutoFit/>
          </a:bodyPr>
          <a:lstStyle/>
          <a:p>
            <a:endParaRPr dirty="0"/>
          </a:p>
          <a:p>
            <a:pPr>
              <a:defRPr sz="1800"/>
            </a:pPr>
            <a:r>
              <a:rPr dirty="0"/>
              <a:t>Tenancy Services: Info on rights, bond, disputes, Healthy Homes. | Contact: 0800 836 262</a:t>
            </a:r>
            <a:endParaRPr lang="en-NZ" dirty="0"/>
          </a:p>
          <a:p>
            <a:pPr>
              <a:defRPr sz="1800"/>
            </a:pPr>
            <a:endParaRPr dirty="0"/>
          </a:p>
          <a:p>
            <a:pPr>
              <a:defRPr sz="1800"/>
            </a:pPr>
            <a:r>
              <a:rPr dirty="0"/>
              <a:t>Citizens Advice Bureau (CAB): Free advice on tenancy issues. | Contact: 0800 367 222</a:t>
            </a:r>
            <a:endParaRPr lang="en-NZ" dirty="0"/>
          </a:p>
          <a:p>
            <a:pPr>
              <a:defRPr sz="1800"/>
            </a:pPr>
            <a:endParaRPr dirty="0"/>
          </a:p>
          <a:p>
            <a:pPr>
              <a:defRPr sz="1800"/>
            </a:pPr>
            <a:r>
              <a:rPr dirty="0"/>
              <a:t>Community Law </a:t>
            </a:r>
            <a:r>
              <a:rPr dirty="0" err="1"/>
              <a:t>Centres</a:t>
            </a:r>
            <a:r>
              <a:rPr dirty="0"/>
              <a:t>: Legal help for tenants and disputes. | Contact: </a:t>
            </a:r>
            <a:r>
              <a:rPr dirty="0">
                <a:hlinkClick r:id="rId2"/>
              </a:rPr>
              <a:t>www.communitylaw.org.nz</a:t>
            </a:r>
            <a:endParaRPr lang="en-NZ" dirty="0"/>
          </a:p>
          <a:p>
            <a:pPr>
              <a:defRPr sz="1800"/>
            </a:pPr>
            <a:endParaRPr dirty="0"/>
          </a:p>
          <a:p>
            <a:pPr>
              <a:defRPr sz="1800"/>
            </a:pPr>
            <a:r>
              <a:rPr dirty="0"/>
              <a:t>Work &amp; Income (MSD): Accommodation Supplement, rent arrears, housing support. | Contact: 0800 559 009</a:t>
            </a:r>
            <a:endParaRPr lang="en-NZ" dirty="0"/>
          </a:p>
          <a:p>
            <a:pPr>
              <a:defRPr sz="1800"/>
            </a:pPr>
            <a:endParaRPr dirty="0"/>
          </a:p>
          <a:p>
            <a:pPr>
              <a:defRPr sz="1800"/>
            </a:pPr>
            <a:r>
              <a:rPr dirty="0" err="1"/>
              <a:t>Kāinga</a:t>
            </a:r>
            <a:r>
              <a:rPr dirty="0"/>
              <a:t> Ora: Public housing, tenancy support. | Contact: 0800 801 601</a:t>
            </a:r>
            <a:endParaRPr lang="en-NZ" dirty="0"/>
          </a:p>
          <a:p>
            <a:pPr>
              <a:defRPr sz="1800"/>
            </a:pPr>
            <a:endParaRPr dirty="0"/>
          </a:p>
          <a:p>
            <a:pPr>
              <a:defRPr sz="1800"/>
            </a:pPr>
            <a:r>
              <a:rPr dirty="0"/>
              <a:t>Women’s Refuge: Support for tenants experiencing family harm. | Contact: 0800 733 843</a:t>
            </a:r>
            <a:endParaRPr lang="en-NZ" dirty="0"/>
          </a:p>
          <a:p>
            <a:pPr>
              <a:defRPr sz="1800"/>
            </a:pPr>
            <a:endParaRPr dirty="0"/>
          </a:p>
          <a:p>
            <a:pPr>
              <a:defRPr sz="1800"/>
            </a:pPr>
            <a:r>
              <a:rPr dirty="0"/>
              <a:t>Salvation Army: Emergency housing &amp; social support. | Contact: 0800 53 00 00</a:t>
            </a:r>
            <a:endParaRPr lang="en-NZ" dirty="0"/>
          </a:p>
          <a:p>
            <a:pPr>
              <a:defRPr sz="1800"/>
            </a:pPr>
            <a:endParaRPr lang="en-NZ" dirty="0"/>
          </a:p>
          <a:p>
            <a:pPr>
              <a:defRPr sz="1800"/>
            </a:pPr>
            <a:r>
              <a:rPr lang="en-US" dirty="0"/>
              <a:t>Tenancy Help: Tenant Questions and Answers AI     | </a:t>
            </a:r>
            <a:r>
              <a:rPr lang="en-US" dirty="0">
                <a:hlinkClick r:id="rId3"/>
              </a:rPr>
              <a:t>https://tenancyhelp.com</a:t>
            </a:r>
            <a:endParaRPr lang="en-US" dirty="0"/>
          </a:p>
          <a:p>
            <a:pPr>
              <a:defRPr sz="1800"/>
            </a:pPr>
            <a:endParaRPr lang="en-NZ" dirty="0"/>
          </a:p>
          <a:p>
            <a:pPr>
              <a:defRPr sz="1800"/>
            </a:pPr>
            <a:r>
              <a:rPr lang="en-US" dirty="0"/>
              <a:t>Renters United: Renters Advocacy Group   | </a:t>
            </a:r>
            <a:r>
              <a:rPr lang="en-US" dirty="0">
                <a:hlinkClick r:id="rId4"/>
              </a:rPr>
              <a:t>https://rentersunited.org.nz/</a:t>
            </a:r>
            <a:endParaRPr lang="en-US" dirty="0"/>
          </a:p>
          <a:p>
            <a:pPr>
              <a:defRPr sz="1800"/>
            </a:pPr>
            <a:endParaRPr lang="en-US" dirty="0"/>
          </a:p>
          <a:p>
            <a:pPr>
              <a:defRPr sz="1800"/>
            </a:pPr>
            <a:endParaRPr lang="en-NZ" dirty="0"/>
          </a:p>
          <a:p>
            <a:pPr>
              <a:defRPr sz="1800"/>
            </a:pPr>
            <a:endParaRPr dirty="0"/>
          </a:p>
        </p:txBody>
      </p:sp>
    </p:spTree>
    <p:extLst>
      <p:ext uri="{BB962C8B-B14F-4D97-AF65-F5344CB8AC3E}">
        <p14:creationId xmlns:p14="http://schemas.microsoft.com/office/powerpoint/2010/main" val="2039115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991</Words>
  <Application>Microsoft Office PowerPoint</Application>
  <PresentationFormat>Widescreen</PresentationFormat>
  <Paragraphs>101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Therese Ireland</dc:creator>
  <cp:lastModifiedBy>Shelley LovePM</cp:lastModifiedBy>
  <cp:revision>2</cp:revision>
  <dcterms:created xsi:type="dcterms:W3CDTF">2025-12-02T22:43:43Z</dcterms:created>
  <dcterms:modified xsi:type="dcterms:W3CDTF">2025-12-03T02:29:47Z</dcterms:modified>
</cp:coreProperties>
</file>