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1" r:id="rId5"/>
    <p:sldId id="2563" r:id="rId6"/>
    <p:sldId id="2564" r:id="rId7"/>
    <p:sldId id="2565" r:id="rId8"/>
    <p:sldId id="2566" r:id="rId9"/>
    <p:sldId id="265" r:id="rId10"/>
    <p:sldId id="268" r:id="rId11"/>
    <p:sldId id="2567" r:id="rId12"/>
    <p:sldId id="2568" r:id="rId13"/>
    <p:sldId id="2570" r:id="rId14"/>
    <p:sldId id="2574" r:id="rId15"/>
    <p:sldId id="2575" r:id="rId16"/>
    <p:sldId id="2576" r:id="rId17"/>
    <p:sldId id="2572" r:id="rId18"/>
    <p:sldId id="2573" r:id="rId19"/>
    <p:sldId id="2577" r:id="rId20"/>
    <p:sldId id="25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thway to Homeownership" id="{504B9259-1392-45F1-A674-187C251A6613}">
          <p14:sldIdLst>
            <p14:sldId id="2561"/>
          </p14:sldIdLst>
        </p14:section>
        <p14:section name="Introduction" id="{A8A676D1-8261-40A5-A35E-325A6F502E40}">
          <p14:sldIdLst>
            <p14:sldId id="2563"/>
            <p14:sldId id="2564"/>
          </p14:sldIdLst>
        </p14:section>
        <p14:section name="Personal Connection" id="{43A9C278-A818-4445-8D94-59ADF73E22DB}">
          <p14:sldIdLst>
            <p14:sldId id="2565"/>
            <p14:sldId id="2566"/>
            <p14:sldId id="265"/>
            <p14:sldId id="268"/>
          </p14:sldIdLst>
        </p14:section>
        <p14:section name="Mindset and Motivation" id="{90C350F2-D4AE-4F99-BFE3-452B30D5BF8D}">
          <p14:sldIdLst>
            <p14:sldId id="2567"/>
            <p14:sldId id="2568"/>
          </p14:sldIdLst>
        </p14:section>
        <p14:section name="Practical Guidance" id="{31A02650-3B5C-413F-94DF-743E0BD7BC4D}">
          <p14:sldIdLst>
            <p14:sldId id="2570"/>
          </p14:sldIdLst>
        </p14:section>
        <p14:section name="Exploring Options" id="{122E3F76-4A04-44B0-A1AE-3E41DE190F1E}">
          <p14:sldIdLst>
            <p14:sldId id="2574"/>
            <p14:sldId id="2575"/>
            <p14:sldId id="2576"/>
            <p14:sldId id="2572"/>
            <p14:sldId id="2573"/>
          </p14:sldIdLst>
        </p14:section>
        <p14:section name="Closing Motivation" id="{6BE842B2-CC75-440C-B810-7D3F2957C2AF}">
          <p14:sldIdLst>
            <p14:sldId id="2577"/>
            <p14:sldId id="257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Alaimoana" initials="TA" lastIdx="2" clrIdx="0">
    <p:extLst>
      <p:ext uri="{19B8F6BF-5375-455C-9EA6-DF929625EA0E}">
        <p15:presenceInfo xmlns:p15="http://schemas.microsoft.com/office/powerpoint/2012/main" userId="S::Theresa.Alaimoana@kautepasifika.co.nz::a5371764-737a-471d-aeab-b76504720a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9184" autoAdjust="0"/>
  </p:normalViewPr>
  <p:slideViewPr>
    <p:cSldViewPr>
      <p:cViewPr varScale="1">
        <p:scale>
          <a:sx n="39" d="100"/>
          <a:sy n="39" d="100"/>
        </p:scale>
        <p:origin x="1708" y="32"/>
      </p:cViewPr>
      <p:guideLst/>
    </p:cSldViewPr>
  </p:slideViewPr>
  <p:notesTextViewPr>
    <p:cViewPr>
      <p:scale>
        <a:sx n="3" d="2"/>
        <a:sy n="3" d="2"/>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12-04T11:56:38.297" idx="1">
    <p:pos x="4590" y="0"/>
    <p:text/>
    <p:extLst>
      <p:ext uri="{C676402C-5697-4E1C-873F-D02D1690AC5C}">
        <p15:threadingInfo xmlns:p15="http://schemas.microsoft.com/office/powerpoint/2012/main" timeZoneBias="-780"/>
      </p:ext>
    </p:extLst>
  </p:cm>
  <p:cm authorId="1" dt="2025-12-04T11:56:39.560" idx="2">
    <p:pos x="10" y="10"/>
    <p:text/>
    <p:extLst>
      <p:ext uri="{C676402C-5697-4E1C-873F-D02D1690AC5C}">
        <p15:threadingInfo xmlns:p15="http://schemas.microsoft.com/office/powerpoint/2012/main" timeZoneBias="-7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97EA-3964-4344-B293-0C03F4BE9CF0}" type="datetimeFigureOut">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69812-E9A7-49FD-8D25-8E84BF77FEC4}" type="slidenum">
              <a:t>‹#›</a:t>
            </a:fld>
            <a:endParaRPr lang="en-US"/>
          </a:p>
        </p:txBody>
      </p:sp>
    </p:spTree>
    <p:extLst>
      <p:ext uri="{BB962C8B-B14F-4D97-AF65-F5344CB8AC3E}">
        <p14:creationId xmlns:p14="http://schemas.microsoft.com/office/powerpoint/2010/main" val="410253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p>
        </p:txBody>
      </p:sp>
      <p:sp>
        <p:nvSpPr>
          <p:cNvPr id="4" name="Slide Number Placeholder 3"/>
          <p:cNvSpPr>
            <a:spLocks noGrp="1"/>
          </p:cNvSpPr>
          <p:nvPr>
            <p:ph type="sldNum" sz="quarter" idx="5"/>
          </p:nvPr>
        </p:nvSpPr>
        <p:spPr/>
        <p:txBody>
          <a:bodyPr/>
          <a:lstStyle/>
          <a:p>
            <a:fld id="{58D70CF7-48D9-4AC8-BAAB-DD325BB1BF7B}" type="slidenum">
              <a:t>1</a:t>
            </a:fld>
            <a:endParaRPr lang="en-US"/>
          </a:p>
        </p:txBody>
      </p:sp>
    </p:spTree>
    <p:extLst>
      <p:ext uri="{BB962C8B-B14F-4D97-AF65-F5344CB8AC3E}">
        <p14:creationId xmlns:p14="http://schemas.microsoft.com/office/powerpoint/2010/main" val="376441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essential steps toward homeownership is getting in the know and really understanding how money can work for you.  What does this look like? 1) Budgeting: Track income and expenses to identify savings opportunities. 2) Credit report and score: Maintaining a score more than 500 by paying bills on time, reduce debt, and avoid short term loans such as credit cards, after </a:t>
            </a:r>
            <a:r>
              <a:rPr lang="en-US" dirty="0" err="1"/>
              <a:t>pay..Things</a:t>
            </a:r>
            <a:r>
              <a:rPr lang="en-US" dirty="0"/>
              <a:t> that take away from your goal 3) Savings Strategies: Start small and build consistently, using tools like KiwiSaver and family support..</a:t>
            </a:r>
          </a:p>
        </p:txBody>
      </p:sp>
      <p:sp>
        <p:nvSpPr>
          <p:cNvPr id="4" name="Slide Number Placeholder 3"/>
          <p:cNvSpPr>
            <a:spLocks noGrp="1"/>
          </p:cNvSpPr>
          <p:nvPr>
            <p:ph type="sldNum" sz="quarter" idx="5"/>
          </p:nvPr>
        </p:nvSpPr>
        <p:spPr/>
        <p:txBody>
          <a:bodyPr/>
          <a:lstStyle/>
          <a:p>
            <a:fld id="{58D70CF7-48D9-4AC8-BAAB-DD325BB1BF7B}" type="slidenum">
              <a:t>10</a:t>
            </a:fld>
            <a:endParaRPr lang="en-US"/>
          </a:p>
        </p:txBody>
      </p:sp>
    </p:spTree>
    <p:extLst>
      <p:ext uri="{BB962C8B-B14F-4D97-AF65-F5344CB8AC3E}">
        <p14:creationId xmlns:p14="http://schemas.microsoft.com/office/powerpoint/2010/main" val="3078804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key factors banks consider when approving a home loan: income stability, deposit and savings, ability to pay your rent on time, credit score, existing debts, and family situation. </a:t>
            </a:r>
            <a:r>
              <a:rPr lang="en-US" sz="1200" dirty="0"/>
              <a:t>Banks consider family &amp; cultural responsibilities impacting financial stability and repayment capability. Eg: How many children you have, whether you tithe, whether you regularly send money home. This is all taken into account, and is acceptable because it is important to us.</a:t>
            </a:r>
          </a:p>
          <a:p>
            <a:endParaRPr lang="en-US" dirty="0"/>
          </a:p>
          <a:p>
            <a:r>
              <a:rPr lang="en-US" dirty="0"/>
              <a:t>The key thing they are looking for is that you can demonstrate financial responsibility through paying obligations including debt on time. Have a good steady income. Banks want reassurance that borrowers can manage mortgage repayments now and over the 30 year term.</a:t>
            </a:r>
          </a:p>
        </p:txBody>
      </p:sp>
      <p:sp>
        <p:nvSpPr>
          <p:cNvPr id="4" name="Slide Number Placeholder 3"/>
          <p:cNvSpPr>
            <a:spLocks noGrp="1"/>
          </p:cNvSpPr>
          <p:nvPr>
            <p:ph type="sldNum" sz="quarter" idx="5"/>
          </p:nvPr>
        </p:nvSpPr>
        <p:spPr/>
        <p:txBody>
          <a:bodyPr/>
          <a:lstStyle/>
          <a:p>
            <a:fld id="{58D70CF7-48D9-4AC8-BAAB-DD325BB1BF7B}" type="slidenum">
              <a:t>11</a:t>
            </a:fld>
            <a:endParaRPr lang="en-US"/>
          </a:p>
        </p:txBody>
      </p:sp>
    </p:spTree>
    <p:extLst>
      <p:ext uri="{BB962C8B-B14F-4D97-AF65-F5344CB8AC3E}">
        <p14:creationId xmlns:p14="http://schemas.microsoft.com/office/powerpoint/2010/main" val="3995831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Building a deposit:. The general deposit required is 20% however banks are accepting as little as 5% which may cost a little bit more but it gets you on the property ladder. There are 3 ways to build a deposit ; personal savings, KiwiSaver contributions, and family gifting</a:t>
            </a:r>
          </a:p>
          <a:p>
            <a:r>
              <a:rPr lang="en-US" dirty="0"/>
              <a:t>Personal savings – encouraging to start small and remain consistent - every dollar saved brings you closer to homeownership. How to find that extra cash to save – is first of all understanding where your money is going and understanding the difference between what is essential and what isn’t. Do I buy a $9K car to get me to A to B or a $40K car because it looks good and my cousin has one. Also what I have found is how people structure their bank accounts. Where they mix personal and business all in one, or there are 3-4 different accounts with no real purpose for each one.</a:t>
            </a:r>
          </a:p>
          <a:p>
            <a:r>
              <a:rPr lang="en-US" dirty="0"/>
              <a:t>2) </a:t>
            </a:r>
            <a:r>
              <a:rPr lang="en-US" dirty="0" err="1"/>
              <a:t>Kiwisaver</a:t>
            </a:r>
            <a:r>
              <a:rPr lang="en-US" dirty="0"/>
              <a:t> – a government scheme and is also most common form of a deposit. Not only are you contributing to your </a:t>
            </a:r>
            <a:r>
              <a:rPr lang="en-US" dirty="0" err="1"/>
              <a:t>kiwisaver</a:t>
            </a:r>
            <a:r>
              <a:rPr lang="en-US" dirty="0"/>
              <a:t> whether it is 3% or 10%, the employer is also contributing to your </a:t>
            </a:r>
            <a:r>
              <a:rPr lang="en-US" dirty="0" err="1"/>
              <a:t>kiwisaver</a:t>
            </a:r>
            <a:r>
              <a:rPr lang="en-US" dirty="0"/>
              <a:t> too. It is the best type of savings because it is the only one you can’t easily withdraw from unless you are buying a home or financial hardship.</a:t>
            </a:r>
          </a:p>
          <a:p>
            <a:r>
              <a:rPr lang="en-US" dirty="0"/>
              <a:t> Knowing the ins and outs of your money, and being in control of it rather money  control you is the foundation for financial readiness and demonstrates to lenders that you are responsible and capable of managing a mortgage. There are many FREE coaches like myself across Aotearoa who can help you to learn essential skills to  get you bank-ready</a:t>
            </a:r>
          </a:p>
        </p:txBody>
      </p:sp>
      <p:sp>
        <p:nvSpPr>
          <p:cNvPr id="4" name="Slide Number Placeholder 3"/>
          <p:cNvSpPr>
            <a:spLocks noGrp="1"/>
          </p:cNvSpPr>
          <p:nvPr>
            <p:ph type="sldNum" sz="quarter" idx="5"/>
          </p:nvPr>
        </p:nvSpPr>
        <p:spPr/>
        <p:txBody>
          <a:bodyPr/>
          <a:lstStyle/>
          <a:p>
            <a:fld id="{58D70CF7-48D9-4AC8-BAAB-DD325BB1BF7B}" type="slidenum">
              <a:t>12</a:t>
            </a:fld>
            <a:endParaRPr lang="en-US"/>
          </a:p>
        </p:txBody>
      </p:sp>
    </p:spTree>
    <p:extLst>
      <p:ext uri="{BB962C8B-B14F-4D97-AF65-F5344CB8AC3E}">
        <p14:creationId xmlns:p14="http://schemas.microsoft.com/office/powerpoint/2010/main" val="94698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Im</a:t>
            </a:r>
            <a:r>
              <a:rPr lang="en-US" dirty="0"/>
              <a:t> going to touch on the most common traps that a lot of our hardworking families get caught up in. It is debt. It is not understanding the true cost of debt, not getting the right advice before signing a contract and its impacts on your credit score.  A strong credit score signals reliability to lenders and increases the likelihood of a home loan approval. Definitely looking after your credit </a:t>
            </a:r>
            <a:r>
              <a:rPr lang="en-US" dirty="0" err="1"/>
              <a:t>score,minimizing</a:t>
            </a:r>
            <a:r>
              <a:rPr lang="en-US" dirty="0"/>
              <a:t> the use of credit such as credit cards ,  buy now pay later schemes &amp; keeping the score above 500 and checking it regularly (at least once a year) is important to pick up any errors early. Particularly if you’re anything like my family where dad, son and cousin, nephew all have the same names.</a:t>
            </a:r>
          </a:p>
        </p:txBody>
      </p:sp>
      <p:sp>
        <p:nvSpPr>
          <p:cNvPr id="4" name="Slide Number Placeholder 3"/>
          <p:cNvSpPr>
            <a:spLocks noGrp="1"/>
          </p:cNvSpPr>
          <p:nvPr>
            <p:ph type="sldNum" sz="quarter" idx="5"/>
          </p:nvPr>
        </p:nvSpPr>
        <p:spPr/>
        <p:txBody>
          <a:bodyPr/>
          <a:lstStyle/>
          <a:p>
            <a:fld id="{58D70CF7-48D9-4AC8-BAAB-DD325BB1BF7B}" type="slidenum">
              <a:t>13</a:t>
            </a:fld>
            <a:endParaRPr lang="en-US"/>
          </a:p>
        </p:txBody>
      </p:sp>
    </p:spTree>
    <p:extLst>
      <p:ext uri="{BB962C8B-B14F-4D97-AF65-F5344CB8AC3E}">
        <p14:creationId xmlns:p14="http://schemas.microsoft.com/office/powerpoint/2010/main" val="364825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Homeownership Pathways, </a:t>
            </a:r>
          </a:p>
        </p:txBody>
      </p:sp>
      <p:sp>
        <p:nvSpPr>
          <p:cNvPr id="4" name="Slide Number Placeholder 3"/>
          <p:cNvSpPr>
            <a:spLocks noGrp="1"/>
          </p:cNvSpPr>
          <p:nvPr>
            <p:ph type="sldNum" sz="quarter" idx="5"/>
          </p:nvPr>
        </p:nvSpPr>
        <p:spPr/>
        <p:txBody>
          <a:bodyPr/>
          <a:lstStyle/>
          <a:p>
            <a:fld id="{58D70CF7-48D9-4AC8-BAAB-DD325BB1BF7B}" type="slidenum">
              <a:t>14</a:t>
            </a:fld>
            <a:endParaRPr lang="en-US"/>
          </a:p>
        </p:txBody>
      </p:sp>
    </p:spTree>
    <p:extLst>
      <p:ext uri="{BB962C8B-B14F-4D97-AF65-F5344CB8AC3E}">
        <p14:creationId xmlns:p14="http://schemas.microsoft.com/office/powerpoint/2010/main" val="2223631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Some of you may be thinking oh geez this is going to be impossible for us – I have terrible credit, I have too much debt, </a:t>
            </a:r>
            <a:r>
              <a:rPr lang="en-US" dirty="0" err="1"/>
              <a:t>Im</a:t>
            </a:r>
            <a:r>
              <a:rPr lang="en-US" dirty="0"/>
              <a:t> on the benefit. I will encourage you to get a coach to work through the options. Because there is more than one way to achieve homeownership. The three main pathways: 1) Traditional Pathway: Save for a deposit and apply for a mortgage through a bank or lender. 2) Rent-to-Own: Pay rent that contributes toward ownership over time. Generally after 5 years – you have the opportunity to buy the home that you are living in 3) Shared Equity: Partner with a housing provider or government to reduce upfront costs. Particularly deposits. These options make homeownership accessible to families with different financial situations. How this looks – the family come up with 5% deposit, and the provider makes up the rest up to 25 to 30%. Obviously it is important to exercise due diligence and you are working with legitimate </a:t>
            </a:r>
            <a:r>
              <a:rPr lang="en-US" dirty="0" err="1"/>
              <a:t>organisations</a:t>
            </a:r>
            <a:r>
              <a:rPr lang="en-US" dirty="0"/>
              <a:t>, and get the right advice for these products but there is definitely is more than 1 way to achieve homeownership. </a:t>
            </a:r>
          </a:p>
        </p:txBody>
      </p:sp>
      <p:sp>
        <p:nvSpPr>
          <p:cNvPr id="4" name="Slide Number Placeholder 3"/>
          <p:cNvSpPr>
            <a:spLocks noGrp="1"/>
          </p:cNvSpPr>
          <p:nvPr>
            <p:ph type="sldNum" sz="quarter" idx="5"/>
          </p:nvPr>
        </p:nvSpPr>
        <p:spPr/>
        <p:txBody>
          <a:bodyPr/>
          <a:lstStyle/>
          <a:p>
            <a:fld id="{58D70CF7-48D9-4AC8-BAAB-DD325BB1BF7B}" type="slidenum">
              <a:t>15</a:t>
            </a:fld>
            <a:endParaRPr lang="en-US"/>
          </a:p>
        </p:txBody>
      </p:sp>
    </p:spTree>
    <p:extLst>
      <p:ext uri="{BB962C8B-B14F-4D97-AF65-F5344CB8AC3E}">
        <p14:creationId xmlns:p14="http://schemas.microsoft.com/office/powerpoint/2010/main" val="36042517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Visualise</a:t>
            </a:r>
            <a:r>
              <a:rPr lang="en-US" dirty="0"/>
              <a:t>, Plan and Action</a:t>
            </a:r>
          </a:p>
        </p:txBody>
      </p:sp>
      <p:sp>
        <p:nvSpPr>
          <p:cNvPr id="4" name="Slide Number Placeholder 3"/>
          <p:cNvSpPr>
            <a:spLocks noGrp="1"/>
          </p:cNvSpPr>
          <p:nvPr>
            <p:ph type="sldNum" sz="quarter" idx="5"/>
          </p:nvPr>
        </p:nvSpPr>
        <p:spPr/>
        <p:txBody>
          <a:bodyPr/>
          <a:lstStyle/>
          <a:p>
            <a:fld id="{58D70CF7-48D9-4AC8-BAAB-DD325BB1BF7B}" type="slidenum">
              <a:t>16</a:t>
            </a:fld>
            <a:endParaRPr lang="en-US"/>
          </a:p>
        </p:txBody>
      </p:sp>
    </p:spTree>
    <p:extLst>
      <p:ext uri="{BB962C8B-B14F-4D97-AF65-F5344CB8AC3E}">
        <p14:creationId xmlns:p14="http://schemas.microsoft.com/office/powerpoint/2010/main" val="1843261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wrap up  - I encourage you as I have done for myself and my family and have coached many others to do the same over the past 3 years is to- </a:t>
            </a:r>
            <a:r>
              <a:rPr lang="en-US" dirty="0" err="1"/>
              <a:t>visualise</a:t>
            </a:r>
            <a:r>
              <a:rPr lang="en-US" dirty="0"/>
              <a:t> the home, right down to its specifics from the size, location, how many rooms </a:t>
            </a:r>
            <a:r>
              <a:rPr lang="en-US" dirty="0" err="1"/>
              <a:t>etc</a:t>
            </a:r>
            <a:r>
              <a:rPr lang="en-US" dirty="0"/>
              <a:t> – draw up on a vision board, write it in a journal- create a plan, and take intentional steps toward achieving it. homeownership is possible with the right mindset, a tailored plan and then actioning the plan with the support of your tribe. The tribe is: a financial coach, a mortgage broker and a property lawyer.</a:t>
            </a:r>
          </a:p>
          <a:p>
            <a:endParaRPr lang="en-US" dirty="0"/>
          </a:p>
          <a:p>
            <a:r>
              <a:rPr lang="en-US" dirty="0"/>
              <a:t> As mentioned, this workshop is part of series of in depth workshops designed to guide you through every stage of the journey.. If you have any questions or you wish to know more about how to register for the next workshop – please get in touch with the generator team. I hope you’ve all enjoyed todays workshop and have taken away a few golden nuggets to help you think about where you are and where you would like to be. So I definitely encourage you to find a financial coach and mentor to help you. As the saying goes – if you want to go fast, go alone, but if you want to go far – go with others.</a:t>
            </a:r>
          </a:p>
          <a:p>
            <a:endParaRPr lang="en-US" dirty="0"/>
          </a:p>
          <a:p>
            <a:r>
              <a:rPr lang="en-US" dirty="0"/>
              <a:t>Thank you again for the opportunity</a:t>
            </a:r>
          </a:p>
        </p:txBody>
      </p:sp>
      <p:sp>
        <p:nvSpPr>
          <p:cNvPr id="4" name="Slide Number Placeholder 3"/>
          <p:cNvSpPr>
            <a:spLocks noGrp="1"/>
          </p:cNvSpPr>
          <p:nvPr>
            <p:ph type="sldNum" sz="quarter" idx="5"/>
          </p:nvPr>
        </p:nvSpPr>
        <p:spPr/>
        <p:txBody>
          <a:bodyPr/>
          <a:lstStyle/>
          <a:p>
            <a:fld id="{58D70CF7-48D9-4AC8-BAAB-DD325BB1BF7B}" type="slidenum">
              <a:t>17</a:t>
            </a:fld>
            <a:endParaRPr lang="en-US"/>
          </a:p>
        </p:txBody>
      </p:sp>
    </p:spTree>
    <p:extLst>
      <p:ext uri="{BB962C8B-B14F-4D97-AF65-F5344CB8AC3E}">
        <p14:creationId xmlns:p14="http://schemas.microsoft.com/office/powerpoint/2010/main" val="19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NZ" sz="1200" b="0" i="0" kern="1200" dirty="0">
                <a:solidFill>
                  <a:schemeClr val="tx1"/>
                </a:solidFill>
                <a:effectLst/>
                <a:latin typeface="+mn-lt"/>
                <a:ea typeface="+mn-ea"/>
                <a:cs typeface="+mn-cs"/>
              </a:rPr>
              <a:t>Talofa lava and Kia ora e </a:t>
            </a:r>
            <a:r>
              <a:rPr lang="en-NZ" sz="1200" b="0" i="0" kern="1200" dirty="0" err="1">
                <a:solidFill>
                  <a:schemeClr val="tx1"/>
                </a:solidFill>
                <a:effectLst/>
                <a:latin typeface="+mn-lt"/>
                <a:ea typeface="+mn-ea"/>
                <a:cs typeface="+mn-cs"/>
              </a:rPr>
              <a:t>te</a:t>
            </a:r>
            <a:r>
              <a:rPr lang="en-NZ" sz="1200" b="0" i="0" kern="1200" dirty="0">
                <a:solidFill>
                  <a:schemeClr val="tx1"/>
                </a:solidFill>
                <a:effectLst/>
                <a:latin typeface="+mn-lt"/>
                <a:ea typeface="+mn-ea"/>
                <a:cs typeface="+mn-cs"/>
              </a:rPr>
              <a:t> whānau. Thank you for joining us today. Welcome to our workshop: </a:t>
            </a:r>
            <a:r>
              <a:rPr lang="en-NZ" sz="1200" b="0" i="1" kern="1200" dirty="0">
                <a:solidFill>
                  <a:schemeClr val="tx1"/>
                </a:solidFill>
                <a:effectLst/>
                <a:latin typeface="+mn-lt"/>
                <a:ea typeface="+mn-ea"/>
                <a:cs typeface="+mn-cs"/>
              </a:rPr>
              <a:t>Pathway to Homeownership</a:t>
            </a:r>
            <a:r>
              <a:rPr lang="en-NZ" sz="1200" b="0" i="0" kern="1200" dirty="0">
                <a:solidFill>
                  <a:schemeClr val="tx1"/>
                </a:solidFill>
                <a:effectLst/>
                <a:latin typeface="+mn-lt"/>
                <a:ea typeface="+mn-ea"/>
                <a:cs typeface="+mn-cs"/>
              </a:rPr>
              <a:t>. My name is Theresa Alaimoana. I’m a New Zealand-born Samoan, raised in South Auckland, and have been raising our 4 kids with my husband in </a:t>
            </a:r>
            <a:r>
              <a:rPr lang="en-NZ" sz="1200" b="0" i="0" kern="1200" dirty="0" err="1">
                <a:solidFill>
                  <a:schemeClr val="tx1"/>
                </a:solidFill>
                <a:effectLst/>
                <a:latin typeface="+mn-lt"/>
                <a:ea typeface="+mn-ea"/>
                <a:cs typeface="+mn-cs"/>
              </a:rPr>
              <a:t>Kirikiriroa</a:t>
            </a:r>
            <a:r>
              <a:rPr lang="en-NZ" sz="1200" b="0" i="0" kern="1200" dirty="0">
                <a:solidFill>
                  <a:schemeClr val="tx1"/>
                </a:solidFill>
                <a:effectLst/>
                <a:latin typeface="+mn-lt"/>
                <a:ea typeface="+mn-ea"/>
                <a:cs typeface="+mn-cs"/>
              </a:rPr>
              <a:t>, Hamilton since 2018. My parents hail from the villages of </a:t>
            </a:r>
            <a:r>
              <a:rPr lang="en-NZ" sz="1200" b="0" i="0" kern="1200" dirty="0" err="1">
                <a:solidFill>
                  <a:schemeClr val="tx1"/>
                </a:solidFill>
                <a:effectLst/>
                <a:latin typeface="+mn-lt"/>
                <a:ea typeface="+mn-ea"/>
                <a:cs typeface="+mn-cs"/>
              </a:rPr>
              <a:t>Falelatai</a:t>
            </a:r>
            <a:r>
              <a:rPr lang="en-NZ" sz="1200" b="0" i="0" kern="1200" dirty="0">
                <a:solidFill>
                  <a:schemeClr val="tx1"/>
                </a:solidFill>
                <a:effectLst/>
                <a:latin typeface="+mn-lt"/>
                <a:ea typeface="+mn-ea"/>
                <a:cs typeface="+mn-cs"/>
              </a:rPr>
              <a:t> and </a:t>
            </a:r>
            <a:r>
              <a:rPr lang="en-NZ" sz="1200" b="0" i="0" kern="1200" dirty="0" err="1">
                <a:solidFill>
                  <a:schemeClr val="tx1"/>
                </a:solidFill>
                <a:effectLst/>
                <a:latin typeface="+mn-lt"/>
                <a:ea typeface="+mn-ea"/>
                <a:cs typeface="+mn-cs"/>
              </a:rPr>
              <a:t>Laulii</a:t>
            </a:r>
            <a:r>
              <a:rPr lang="en-NZ" sz="1200" b="0" i="0" kern="1200" dirty="0">
                <a:solidFill>
                  <a:schemeClr val="tx1"/>
                </a:solidFill>
                <a:effectLst/>
                <a:latin typeface="+mn-lt"/>
                <a:ea typeface="+mn-ea"/>
                <a:cs typeface="+mn-cs"/>
              </a:rPr>
              <a:t> . I’m a financial capability facilitator and coach. Prior to this I was a mortgage broker for 6 years in Australia and New Zealand, and have been in the accounting &amp; finance industry for 20+ years Not only do I work closely with families in a professional setting, but I also bring compassion into my work having lived experience of being raised with very little to buying my first home at a young age.</a:t>
            </a:r>
          </a:p>
          <a:p>
            <a:pPr fontAlgn="t"/>
            <a:r>
              <a:rPr lang="en-NZ" sz="1200" b="0" i="0" kern="1200" dirty="0">
                <a:solidFill>
                  <a:schemeClr val="tx1"/>
                </a:solidFill>
                <a:effectLst/>
                <a:latin typeface="+mn-lt"/>
                <a:ea typeface="+mn-ea"/>
                <a:cs typeface="+mn-cs"/>
              </a:rPr>
              <a:t>I’ll share more about my personal story later on. </a:t>
            </a:r>
          </a:p>
          <a:p>
            <a:pPr fontAlgn="t"/>
            <a:r>
              <a:rPr lang="en-NZ" sz="1200" b="0" i="0" kern="1200" dirty="0">
                <a:solidFill>
                  <a:schemeClr val="tx1"/>
                </a:solidFill>
                <a:effectLst/>
                <a:latin typeface="+mn-lt"/>
                <a:ea typeface="+mn-ea"/>
                <a:cs typeface="+mn-cs"/>
              </a:rPr>
              <a:t>Today’s session is a high-level overview of the steps to homeownership. It forms part of a series designed to help you learn, apply, and reinforce knowledge. </a:t>
            </a:r>
          </a:p>
          <a:p>
            <a:pPr fontAlgn="t"/>
            <a:r>
              <a:rPr lang="en-NZ" sz="1200" b="0" i="0" kern="1200" dirty="0">
                <a:solidFill>
                  <a:schemeClr val="tx1"/>
                </a:solidFill>
                <a:effectLst/>
                <a:latin typeface="+mn-lt"/>
                <a:ea typeface="+mn-ea"/>
                <a:cs typeface="+mn-cs"/>
              </a:rPr>
              <a:t>My goal today is really to empower you with clarity, motivation, and practical steps to move from renting to owning a home. I hope I achieve this goal today for you. For the sake of time, I will run through the workshop as is, if you have any questions drop it into the chat and Ill try to answer them at the end.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p>
        </p:txBody>
      </p:sp>
      <p:sp>
        <p:nvSpPr>
          <p:cNvPr id="4" name="Slide Number Placeholder 3"/>
          <p:cNvSpPr>
            <a:spLocks noGrp="1"/>
          </p:cNvSpPr>
          <p:nvPr>
            <p:ph type="sldNum" sz="quarter" idx="5"/>
          </p:nvPr>
        </p:nvSpPr>
        <p:spPr/>
        <p:txBody>
          <a:bodyPr/>
          <a:lstStyle/>
          <a:p>
            <a:fld id="{58D70CF7-48D9-4AC8-BAAB-DD325BB1BF7B}" type="slidenum">
              <a:t>2</a:t>
            </a:fld>
            <a:endParaRPr lang="en-US"/>
          </a:p>
        </p:txBody>
      </p:sp>
    </p:spTree>
    <p:extLst>
      <p:ext uri="{BB962C8B-B14F-4D97-AF65-F5344CB8AC3E}">
        <p14:creationId xmlns:p14="http://schemas.microsoft.com/office/powerpoint/2010/main" val="569874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2500"/>
              </a:spcBef>
              <a:buFont typeface="Arial" panose="020B0604020202020204" pitchFamily="34" charset="0"/>
              <a:buNone/>
            </a:pPr>
            <a:r>
              <a:rPr lang="en-US" sz="1400" b="1" dirty="0"/>
              <a:t>Renting vs Homeownership – Why Homeownership?</a:t>
            </a:r>
          </a:p>
          <a:p>
            <a:pPr marL="0" indent="0">
              <a:spcBef>
                <a:spcPts val="2500"/>
              </a:spcBef>
              <a:buFont typeface="Arial" panose="020B0604020202020204" pitchFamily="34" charset="0"/>
              <a:buNone/>
            </a:pPr>
            <a:r>
              <a:rPr lang="en-US" sz="1400" b="0" dirty="0"/>
              <a:t>There are pros and cons, and if I am honest I can personally think of more cons than there are pros. </a:t>
            </a:r>
          </a:p>
          <a:p>
            <a:pPr marL="0" lvl="1" indent="0">
              <a:buFont typeface="Arial" panose="020B0604020202020204" pitchFamily="34" charset="0"/>
              <a:buNone/>
            </a:pPr>
            <a:r>
              <a:rPr lang="en-US" sz="1400" dirty="0"/>
              <a:t>Pros: Renting offers shelter over a set period time. It does offer flexibility if you want to live in a particular area that is expensive but unable to buy a home in that area.</a:t>
            </a:r>
          </a:p>
          <a:p>
            <a:pPr marL="0" lvl="1" indent="0">
              <a:buFont typeface="Arial" panose="020B0604020202020204" pitchFamily="34" charset="0"/>
              <a:buNone/>
            </a:pPr>
            <a:r>
              <a:rPr lang="en-US" sz="1400" dirty="0"/>
              <a:t>Con: : Landlords have control over how their property can be used, and can have a choice of who their tenants are, also when tenants are to move out</a:t>
            </a:r>
          </a:p>
          <a:p>
            <a:pPr marL="0" lvl="1" indent="0">
              <a:buFont typeface="Arial" panose="020B0604020202020204" pitchFamily="34" charset="0"/>
              <a:buNone/>
            </a:pPr>
            <a:r>
              <a:rPr lang="en-US" sz="1400" dirty="0"/>
              <a:t>        : Tenants are subject to rent increases every year, inspections every few months and it can be unsettling when landlords decide to sell or move back in.</a:t>
            </a:r>
          </a:p>
          <a:p>
            <a:pPr marL="0" marR="0" lvl="1"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NZ" sz="1200" b="0" i="0" kern="1200" dirty="0">
                <a:solidFill>
                  <a:schemeClr val="tx1"/>
                </a:solidFill>
                <a:effectLst/>
                <a:latin typeface="+mn-lt"/>
                <a:ea typeface="+mn-ea"/>
                <a:cs typeface="+mn-cs"/>
              </a:rPr>
              <a:t>The key point that’s often overlooked by tenants is that: renting builds wealth for landlords, not tenants. For landlords, rental properties are a business. For tenants, we make it our home—a place where we settle, raise our families, and get comfortable. But we often forget that one day, the landlord can make decisions that change everything. It is great to have – a solution for shelter and security, but it doesn’t offer long-term stability or a tangible asset that we can call “ours”</a:t>
            </a:r>
          </a:p>
          <a:p>
            <a:pPr marL="0" lvl="1" indent="0">
              <a:buFont typeface="Arial" panose="020B0604020202020204" pitchFamily="34" charset="0"/>
              <a:buNone/>
            </a:pPr>
            <a:endParaRPr lang="en-US" sz="1400" dirty="0"/>
          </a:p>
          <a:p>
            <a:pPr marL="0" indent="0">
              <a:spcBef>
                <a:spcPts val="2500"/>
              </a:spcBef>
              <a:buFont typeface="Arial" panose="020B0604020202020204" pitchFamily="34" charset="0"/>
              <a:buNone/>
            </a:pPr>
            <a:r>
              <a:rPr lang="en-US" sz="1400" b="1" dirty="0"/>
              <a:t>Building Long-Term Equity</a:t>
            </a:r>
          </a:p>
          <a:p>
            <a:pPr marL="0" lvl="1" indent="0">
              <a:buFont typeface="Arial" panose="020B0604020202020204" pitchFamily="34" charset="0"/>
              <a:buNone/>
            </a:pPr>
            <a:r>
              <a:rPr lang="en-US" sz="1400" dirty="0"/>
              <a:t>Homeownership creates equity, financial security, and wealth accumulation through property appreciation.</a:t>
            </a:r>
          </a:p>
          <a:p>
            <a:pPr marL="0" indent="0">
              <a:spcBef>
                <a:spcPts val="2500"/>
              </a:spcBef>
              <a:buFont typeface="Arial" panose="020B0604020202020204" pitchFamily="34" charset="0"/>
              <a:buNone/>
            </a:pPr>
            <a:endParaRPr lang="en-US" sz="1400" b="1" dirty="0"/>
          </a:p>
          <a:p>
            <a:pPr marL="0" indent="0">
              <a:spcBef>
                <a:spcPts val="2500"/>
              </a:spcBef>
              <a:buFont typeface="Arial" panose="020B0604020202020204" pitchFamily="34" charset="0"/>
              <a:buNone/>
            </a:pPr>
            <a:r>
              <a:rPr lang="en-US" sz="1400" b="1" dirty="0"/>
              <a:t>Stability and Legacy</a:t>
            </a:r>
          </a:p>
          <a:p>
            <a:pPr marL="0" lvl="1" indent="0">
              <a:buFont typeface="Arial" panose="020B0604020202020204" pitchFamily="34" charset="0"/>
              <a:buNone/>
            </a:pPr>
            <a:r>
              <a:rPr lang="en-US" sz="1400" dirty="0"/>
              <a:t>Owning a home provides stability, pride, and a legacy for future generations.</a:t>
            </a:r>
          </a:p>
          <a:p>
            <a:pPr marL="0" lvl="1" indent="0">
              <a:buFont typeface="Arial" panose="020B0604020202020204" pitchFamily="34" charset="0"/>
              <a:buNone/>
            </a:pPr>
            <a:endParaRPr lang="en-US" sz="1400" dirty="0"/>
          </a:p>
          <a:p>
            <a:pPr marL="0" lvl="1" indent="0">
              <a:buFont typeface="Arial" panose="020B0604020202020204" pitchFamily="34" charset="0"/>
              <a:buNone/>
            </a:pPr>
            <a:r>
              <a:rPr lang="en-US" sz="1400" b="1" dirty="0"/>
              <a:t>Generational Wealth &amp; Financial Independence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Homeownership builds generational wealth for your children, your </a:t>
            </a:r>
            <a:r>
              <a:rPr lang="en-US" sz="1200" dirty="0" err="1"/>
              <a:t>mokos</a:t>
            </a:r>
            <a:r>
              <a:rPr lang="en-US" sz="1200" dirty="0"/>
              <a:t>, </a:t>
            </a:r>
            <a:r>
              <a:rPr lang="en-US" sz="1200" dirty="0" err="1"/>
              <a:t>mokos</a:t>
            </a:r>
            <a:r>
              <a:rPr lang="en-US" sz="1200" dirty="0"/>
              <a:t> </a:t>
            </a:r>
            <a:r>
              <a:rPr lang="en-US" sz="1200" dirty="0" err="1"/>
              <a:t>mokos</a:t>
            </a:r>
            <a:r>
              <a:rPr lang="en-US" sz="1200" dirty="0"/>
              <a:t> and creates opportunities and financial independence for you and your family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NZ" sz="1200" b="1" i="0" kern="1200" dirty="0">
                <a:solidFill>
                  <a:schemeClr val="tx1"/>
                </a:solidFill>
                <a:effectLst/>
                <a:latin typeface="+mn-lt"/>
                <a:ea typeface="+mn-ea"/>
                <a:cs typeface="+mn-cs"/>
              </a:rPr>
              <a:t>opportunities</a:t>
            </a:r>
            <a:r>
              <a:rPr lang="en-NZ" sz="1200" b="0" i="0" kern="1200" dirty="0">
                <a:solidFill>
                  <a:schemeClr val="tx1"/>
                </a:solidFill>
                <a:effectLst/>
                <a:latin typeface="+mn-lt"/>
                <a:ea typeface="+mn-ea"/>
                <a:cs typeface="+mn-cs"/>
              </a:rPr>
              <a:t> such as education : where you have a choice with what schools you can send you kids too, leverage your home to start or invest in businesses. Even build and buy more property – maybe building that small whare behind your home for your elderly parents. Keeping whanau together, and leaving a tangible/physical asset behind for your kids. Peace of mind that they have a home that they own. Owing your own home provides choice and opportunity and has the potential to build a legacy for generations to come.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i="0" kern="1200" dirty="0">
                <a:solidFill>
                  <a:schemeClr val="tx1"/>
                </a:solidFill>
                <a:effectLst/>
                <a:latin typeface="+mn-lt"/>
                <a:ea typeface="+mn-ea"/>
                <a:cs typeface="+mn-cs"/>
              </a:rPr>
              <a:t>Empowers financial independence</a:t>
            </a:r>
            <a:r>
              <a:rPr lang="en-NZ" sz="1200" b="0" i="0" kern="1200" dirty="0">
                <a:solidFill>
                  <a:schemeClr val="tx1"/>
                </a:solidFill>
                <a:effectLst/>
                <a:latin typeface="+mn-lt"/>
                <a:ea typeface="+mn-ea"/>
                <a:cs typeface="+mn-cs"/>
              </a:rPr>
              <a:t> – you are in control of your asset. Not only can you put your taro plantation you’ve always dreamed of doing. If you know you know. You become the land lord or land lady. This is empowering to know that you are in the drivers seat.  </a:t>
            </a:r>
          </a:p>
          <a:p>
            <a:endParaRPr lang="en-US" dirty="0"/>
          </a:p>
        </p:txBody>
      </p:sp>
      <p:sp>
        <p:nvSpPr>
          <p:cNvPr id="4" name="Slide Number Placeholder 3"/>
          <p:cNvSpPr>
            <a:spLocks noGrp="1"/>
          </p:cNvSpPr>
          <p:nvPr>
            <p:ph type="sldNum" sz="quarter" idx="5"/>
          </p:nvPr>
        </p:nvSpPr>
        <p:spPr/>
        <p:txBody>
          <a:bodyPr/>
          <a:lstStyle/>
          <a:p>
            <a:fld id="{58D70CF7-48D9-4AC8-BAAB-DD325BB1BF7B}" type="slidenum">
              <a:t>3</a:t>
            </a:fld>
            <a:endParaRPr lang="en-US"/>
          </a:p>
        </p:txBody>
      </p:sp>
    </p:spTree>
    <p:extLst>
      <p:ext uri="{BB962C8B-B14F-4D97-AF65-F5344CB8AC3E}">
        <p14:creationId xmlns:p14="http://schemas.microsoft.com/office/powerpoint/2010/main" val="2252539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Story</a:t>
            </a:r>
          </a:p>
        </p:txBody>
      </p:sp>
      <p:sp>
        <p:nvSpPr>
          <p:cNvPr id="4" name="Slide Number Placeholder 3"/>
          <p:cNvSpPr>
            <a:spLocks noGrp="1"/>
          </p:cNvSpPr>
          <p:nvPr>
            <p:ph type="sldNum" sz="quarter" idx="5"/>
          </p:nvPr>
        </p:nvSpPr>
        <p:spPr/>
        <p:txBody>
          <a:bodyPr/>
          <a:lstStyle/>
          <a:p>
            <a:fld id="{58D70CF7-48D9-4AC8-BAAB-DD325BB1BF7B}" type="slidenum">
              <a:t>4</a:t>
            </a:fld>
            <a:endParaRPr lang="en-US"/>
          </a:p>
        </p:txBody>
      </p:sp>
    </p:spTree>
    <p:extLst>
      <p:ext uri="{BB962C8B-B14F-4D97-AF65-F5344CB8AC3E}">
        <p14:creationId xmlns:p14="http://schemas.microsoft.com/office/powerpoint/2010/main" val="246865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My personal journey to homeownership that </a:t>
            </a:r>
            <a:r>
              <a:rPr lang="en-US" dirty="0" err="1"/>
              <a:t>im</a:t>
            </a:r>
            <a:r>
              <a:rPr lang="en-US" dirty="0"/>
              <a:t> sharing today is one to inspire and empower anyone who feels that homeownership is out of reach and that owning a home is achievable –  whatever your social status. Like myself- I had started from humble beginnings . My siblings and I grew up in social housing. This is the home we knew for the first 19 years of life. We experienced first hand the challenges that come with poverty as a result of high interest loans, alcohol, gambling addictions, helping family overseas and parents who only knew what they knew –</a:t>
            </a:r>
            <a:r>
              <a:rPr lang="en-NZ" sz="1200" b="0" i="0" kern="1200" dirty="0">
                <a:solidFill>
                  <a:schemeClr val="tx1"/>
                </a:solidFill>
                <a:effectLst/>
                <a:latin typeface="+mn-lt"/>
                <a:ea typeface="+mn-ea"/>
                <a:cs typeface="+mn-cs"/>
              </a:rPr>
              <a:t> but the emotional, mental and physical challenges that come with vulnerable situations created an environment where it was impossible to see anything past it.</a:t>
            </a:r>
            <a:r>
              <a:rPr lang="en-US" dirty="0"/>
              <a:t> Being the eldest of four, I took responsibility at a young age, working multiple jobs while in school and saving most of my pay each week for 3 years. By age 19, I had saved $10,000, enabling my family to buy their first home. </a:t>
            </a:r>
          </a:p>
        </p:txBody>
      </p:sp>
      <p:sp>
        <p:nvSpPr>
          <p:cNvPr id="4" name="Slide Number Placeholder 3"/>
          <p:cNvSpPr>
            <a:spLocks noGrp="1"/>
          </p:cNvSpPr>
          <p:nvPr>
            <p:ph type="sldNum" sz="quarter" idx="5"/>
          </p:nvPr>
        </p:nvSpPr>
        <p:spPr/>
        <p:txBody>
          <a:bodyPr/>
          <a:lstStyle/>
          <a:p>
            <a:fld id="{58D70CF7-48D9-4AC8-BAAB-DD325BB1BF7B}" type="slidenum">
              <a:t>5</a:t>
            </a:fld>
            <a:endParaRPr lang="en-US"/>
          </a:p>
        </p:txBody>
      </p:sp>
    </p:spTree>
    <p:extLst>
      <p:ext uri="{BB962C8B-B14F-4D97-AF65-F5344CB8AC3E}">
        <p14:creationId xmlns:p14="http://schemas.microsoft.com/office/powerpoint/2010/main" val="2382493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This was our first home at the age of 19 - a home we called our own. </a:t>
            </a:r>
          </a:p>
          <a:p>
            <a:pPr>
              <a:lnSpc>
                <a:spcPct val="107000"/>
              </a:lnSpc>
              <a:spcAft>
                <a:spcPts val="800"/>
              </a:spcAft>
            </a:pPr>
            <a:endParaRPr lang="en-NZ" dirty="0"/>
          </a:p>
        </p:txBody>
      </p:sp>
      <p:sp>
        <p:nvSpPr>
          <p:cNvPr id="4" name="Slide Number Placeholder 3"/>
          <p:cNvSpPr>
            <a:spLocks noGrp="1"/>
          </p:cNvSpPr>
          <p:nvPr>
            <p:ph type="sldNum" sz="quarter" idx="5"/>
          </p:nvPr>
        </p:nvSpPr>
        <p:spPr/>
        <p:txBody>
          <a:bodyPr/>
          <a:lstStyle/>
          <a:p>
            <a:fld id="{D20460D9-B4BC-4E4A-968D-7D7F8BB55763}" type="slidenum">
              <a:rPr lang="en-NZ" smtClean="0"/>
              <a:t>6</a:t>
            </a:fld>
            <a:endParaRPr lang="en-NZ"/>
          </a:p>
        </p:txBody>
      </p:sp>
    </p:spTree>
    <p:extLst>
      <p:ext uri="{BB962C8B-B14F-4D97-AF65-F5344CB8AC3E}">
        <p14:creationId xmlns:p14="http://schemas.microsoft.com/office/powerpoint/2010/main" val="3910225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b="1" kern="100" dirty="0">
                <a:effectLst/>
                <a:latin typeface="Calibri" panose="020F0502020204030204" pitchFamily="34" charset="0"/>
                <a:ea typeface="Calibri" panose="020F0502020204030204" pitchFamily="34" charset="0"/>
                <a:cs typeface="Times New Roman" panose="02020603050405020304" pitchFamily="18" charset="0"/>
              </a:rPr>
              <a:t>10 years later we sold our 1</a:t>
            </a:r>
            <a:r>
              <a:rPr lang="en-NZ" sz="1800" b="1" kern="1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NZ" sz="1800" b="1" kern="100" dirty="0">
                <a:effectLst/>
                <a:latin typeface="Calibri" panose="020F0502020204030204" pitchFamily="34" charset="0"/>
                <a:ea typeface="Calibri" panose="020F0502020204030204" pitchFamily="34" charset="0"/>
                <a:cs typeface="Times New Roman" panose="02020603050405020304" pitchFamily="18" charset="0"/>
              </a:rPr>
              <a:t> home as our family grew from kids to adults, we upgraded to a bigger house in early 2000’s before I moved to Australia where I married,</a:t>
            </a:r>
            <a:r>
              <a:rPr lang="en-NZ" sz="1800" kern="100" dirty="0">
                <a:effectLst/>
                <a:latin typeface="Calibri" panose="020F0502020204030204" pitchFamily="34" charset="0"/>
                <a:ea typeface="Calibri" panose="020F0502020204030204" pitchFamily="34" charset="0"/>
                <a:cs typeface="Times New Roman" panose="02020603050405020304" pitchFamily="18" charset="0"/>
              </a:rPr>
              <a:t> continuing the pathway of being a homeowner  – buying, selling, leveraging from one property to buy or build the next – to becoming an investor myself. What is interesting here that although we moved to Australia – different country with completely different housing rules – the fundamentals of financial literacy – such as budgeting, saving and managing money well- remained the same. It was here that I realised that it didn’t matter about how much you earned, but how well you managed what you earned. Living within your means.</a:t>
            </a:r>
          </a:p>
          <a:p>
            <a:endParaRPr lang="en-NZ" dirty="0"/>
          </a:p>
        </p:txBody>
      </p:sp>
      <p:sp>
        <p:nvSpPr>
          <p:cNvPr id="4" name="Slide Number Placeholder 3"/>
          <p:cNvSpPr>
            <a:spLocks noGrp="1"/>
          </p:cNvSpPr>
          <p:nvPr>
            <p:ph type="sldNum" sz="quarter" idx="5"/>
          </p:nvPr>
        </p:nvSpPr>
        <p:spPr/>
        <p:txBody>
          <a:bodyPr/>
          <a:lstStyle/>
          <a:p>
            <a:fld id="{D20460D9-B4BC-4E4A-968D-7D7F8BB55763}" type="slidenum">
              <a:rPr lang="en-NZ" smtClean="0"/>
              <a:t>7</a:t>
            </a:fld>
            <a:endParaRPr lang="en-NZ"/>
          </a:p>
        </p:txBody>
      </p:sp>
    </p:spTree>
    <p:extLst>
      <p:ext uri="{BB962C8B-B14F-4D97-AF65-F5344CB8AC3E}">
        <p14:creationId xmlns:p14="http://schemas.microsoft.com/office/powerpoint/2010/main" val="2737427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Mindset Shift: Your vibe attracts your tribe</a:t>
            </a:r>
          </a:p>
        </p:txBody>
      </p:sp>
      <p:sp>
        <p:nvSpPr>
          <p:cNvPr id="4" name="Slide Number Placeholder 3"/>
          <p:cNvSpPr>
            <a:spLocks noGrp="1"/>
          </p:cNvSpPr>
          <p:nvPr>
            <p:ph type="sldNum" sz="quarter" idx="5"/>
          </p:nvPr>
        </p:nvSpPr>
        <p:spPr/>
        <p:txBody>
          <a:bodyPr/>
          <a:lstStyle/>
          <a:p>
            <a:fld id="{58D70CF7-48D9-4AC8-BAAB-DD325BB1BF7B}" type="slidenum">
              <a:t>8</a:t>
            </a:fld>
            <a:endParaRPr lang="en-US"/>
          </a:p>
        </p:txBody>
      </p:sp>
    </p:spTree>
    <p:extLst>
      <p:ext uri="{BB962C8B-B14F-4D97-AF65-F5344CB8AC3E}">
        <p14:creationId xmlns:p14="http://schemas.microsoft.com/office/powerpoint/2010/main" val="2616521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How did this 16- year old even know about homeownership? On paper, my environment should have projected a different path but  Gods plan and he was always in full control. For me when I reflect it began with the right mindset - shifting from a scarcity mindset to an abundance one, and secondly it was creating consistent habits &amp; being disciplined about it. Habits that served me well as an adult, and passed onto my kids (I hope they have been listening and watching) It really was  </a:t>
            </a:r>
            <a:r>
              <a:rPr lang="en-US" dirty="0" err="1"/>
              <a:t>visualising</a:t>
            </a:r>
            <a:r>
              <a:rPr lang="en-US" dirty="0"/>
              <a:t> the goal, making a plan, adopting disciplined habits towards achieving that goal, One key advice that has also helped elevate my thinking and influenced some of my decisions is surrounding myself with the right and successful people who genuinely want to see me succeed as well. Those who walk the talk. Your vibe attracts your tribe.  Eg: Would you take financial or budgeting advice from someone who has never owned a home, or from someone who is always in debt? </a:t>
            </a:r>
          </a:p>
        </p:txBody>
      </p:sp>
      <p:sp>
        <p:nvSpPr>
          <p:cNvPr id="4" name="Slide Number Placeholder 3"/>
          <p:cNvSpPr>
            <a:spLocks noGrp="1"/>
          </p:cNvSpPr>
          <p:nvPr>
            <p:ph type="sldNum" sz="quarter" idx="5"/>
          </p:nvPr>
        </p:nvSpPr>
        <p:spPr/>
        <p:txBody>
          <a:bodyPr/>
          <a:lstStyle/>
          <a:p>
            <a:fld id="{58D70CF7-48D9-4AC8-BAAB-DD325BB1BF7B}" type="slidenum">
              <a:t>9</a:t>
            </a:fld>
            <a:endParaRPr lang="en-US"/>
          </a:p>
        </p:txBody>
      </p:sp>
    </p:spTree>
    <p:extLst>
      <p:ext uri="{BB962C8B-B14F-4D97-AF65-F5344CB8AC3E}">
        <p14:creationId xmlns:p14="http://schemas.microsoft.com/office/powerpoint/2010/main" val="1533579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39" y="1033272"/>
            <a:ext cx="5892073" cy="3895344"/>
          </a:xfrm>
        </p:spPr>
        <p:txBody>
          <a:bodyPr vert="horz" lIns="91440" tIns="45720" rIns="91440" bIns="45720" rtlCol="0" anchor="t">
            <a:normAutofit/>
          </a:bodyPr>
          <a:lstStyle>
            <a:lvl1pPr>
              <a:defRPr lang="en-US" sz="80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733288"/>
            <a:ext cx="5892071" cy="79552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NZ"/>
              <a:t>Theresa ALAIMOANA – Financial CaPABILITY &amp; HOMEOWNERSHIP LEAD</a:t>
            </a:r>
            <a:endParaRPr lang="en-US" dirty="0"/>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6931152" y="793817"/>
            <a:ext cx="5260848" cy="6064181"/>
          </a:xfrm>
          <a:blipFill>
            <a:blip r:embed="rId2">
              <a:alphaModFix amt="80000"/>
            </a:blip>
            <a:stretch>
              <a:fillRect/>
            </a:stretch>
          </a:blipFill>
        </p:spPr>
        <p:txBody>
          <a:bodyPr/>
          <a:lstStyle>
            <a:lvl1pPr marL="0" indent="0">
              <a:buNone/>
              <a:defRPr/>
            </a:lvl1pPr>
          </a:lstStyle>
          <a:p>
            <a:r>
              <a:rPr lang="en-US" dirty="0"/>
              <a:t> </a:t>
            </a:r>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6938587" y="207982"/>
            <a:ext cx="2662798" cy="413360"/>
          </a:xfrm>
        </p:spPr>
        <p:txBody>
          <a:bodyPr/>
          <a:lstStyle>
            <a:lvl1pPr>
              <a:defRPr>
                <a:solidFill>
                  <a:schemeClr val="tx2"/>
                </a:solidFill>
              </a:defRPr>
            </a:lvl1pPr>
          </a:lstStyle>
          <a:p>
            <a:r>
              <a:rPr lang="en-US"/>
              <a:t>Dec 4th 2025</a:t>
            </a:r>
            <a:endParaRPr lang="en-US" dirty="0"/>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CF2C2C7B-6B47-4A5B-B24C-B316964ABE62}"/>
              </a:ext>
            </a:extLst>
          </p:cNvPr>
          <p:cNvCxnSpPr>
            <a:cxnSpLocks/>
          </p:cNvCxnSpPr>
          <p:nvPr/>
        </p:nvCxnSpPr>
        <p:spPr>
          <a:xfrm flipV="1">
            <a:off x="6929823" y="789558"/>
            <a:ext cx="0" cy="6068442"/>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F32355F-80FD-3956-F8D4-9DF4073D0E2E}"/>
              </a:ext>
            </a:extLst>
          </p:cNvPr>
          <p:cNvCxnSpPr>
            <a:cxnSpLocks/>
          </p:cNvCxnSpPr>
          <p:nvPr/>
        </p:nvCxnSpPr>
        <p:spPr>
          <a:xfrm>
            <a:off x="0" y="5420250"/>
            <a:ext cx="6929823"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D4DD8B2-0D73-EB9B-9708-67DF28E40F96}"/>
              </a:ext>
            </a:extLst>
          </p:cNvPr>
          <p:cNvCxnSpPr>
            <a:cxnSpLocks/>
          </p:cNvCxnSpPr>
          <p:nvPr/>
        </p:nvCxnSpPr>
        <p:spPr>
          <a:xfrm>
            <a:off x="0" y="79190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318326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rgbClr val="C8350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64008" y="1435608"/>
            <a:ext cx="11594592" cy="5559552"/>
          </a:xfrm>
        </p:spPr>
        <p:txBody>
          <a:bodyPr anchor="b">
            <a:normAutofit/>
          </a:bodyPr>
          <a:lstStyle>
            <a:lvl1pPr>
              <a:lnSpc>
                <a:spcPct val="67000"/>
              </a:lnSpc>
              <a:defRPr sz="14800">
                <a:solidFill>
                  <a:schemeClr val="tx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7F716D65-B11C-E9B7-66BF-88E72C5DCEBA}"/>
              </a:ext>
            </a:extLst>
          </p:cNvPr>
          <p:cNvCxnSpPr>
            <a:cxnSpLocks/>
          </p:cNvCxnSpPr>
          <p:nvPr/>
        </p:nvCxnSpPr>
        <p:spPr>
          <a:xfrm>
            <a:off x="0" y="783822"/>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505851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Header 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77CE2-4402-942B-FD26-6E29BDAB9B47}"/>
              </a:ext>
            </a:extLst>
          </p:cNvPr>
          <p:cNvSpPr>
            <a:spLocks noGrp="1"/>
          </p:cNvSpPr>
          <p:nvPr>
            <p:ph type="title"/>
          </p:nvPr>
        </p:nvSpPr>
        <p:spPr>
          <a:xfrm>
            <a:off x="64008" y="1435608"/>
            <a:ext cx="11594592" cy="5559552"/>
          </a:xfrm>
        </p:spPr>
        <p:txBody>
          <a:bodyPr anchor="b">
            <a:normAutofit/>
          </a:bodyPr>
          <a:lstStyle>
            <a:lvl1pPr>
              <a:lnSpc>
                <a:spcPct val="67000"/>
              </a:lnSpc>
              <a:defRPr sz="14800">
                <a:solidFill>
                  <a:schemeClr val="accent1"/>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CEC3F3D2-CADD-A94F-6739-CCCDA6C6FA8C}"/>
              </a:ext>
            </a:extLst>
          </p:cNvPr>
          <p:cNvSpPr>
            <a:spLocks noGrp="1"/>
          </p:cNvSpPr>
          <p:nvPr>
            <p:ph type="ftr" sz="quarter" idx="11"/>
          </p:nvPr>
        </p:nvSpPr>
        <p:spPr/>
        <p:txBody>
          <a:bodyPr/>
          <a:lstStyle>
            <a:lvl1pPr>
              <a:defRPr>
                <a:solidFill>
                  <a:schemeClr val="accent1"/>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40CC541E-3AF5-9564-CE04-E4B86459DBE0}"/>
              </a:ext>
            </a:extLst>
          </p:cNvPr>
          <p:cNvSpPr>
            <a:spLocks noGrp="1"/>
          </p:cNvSpPr>
          <p:nvPr>
            <p:ph type="dt" sz="half" idx="10"/>
          </p:nvPr>
        </p:nvSpPr>
        <p:spPr/>
        <p:txBody>
          <a:bodyPr/>
          <a:lstStyle>
            <a:lvl1pPr>
              <a:defRPr>
                <a:solidFill>
                  <a:schemeClr val="accent1"/>
                </a:solidFill>
              </a:defRPr>
            </a:lvl1pPr>
          </a:lstStyle>
          <a:p>
            <a:r>
              <a:rPr lang="en-US"/>
              <a:t>Dec 4th 2025</a:t>
            </a:r>
          </a:p>
        </p:txBody>
      </p:sp>
      <p:sp>
        <p:nvSpPr>
          <p:cNvPr id="6" name="Slide Number Placeholder 5">
            <a:extLst>
              <a:ext uri="{FF2B5EF4-FFF2-40B4-BE49-F238E27FC236}">
                <a16:creationId xmlns:a16="http://schemas.microsoft.com/office/drawing/2014/main" id="{C3C772A7-7F28-0EB0-D243-BCC6917DADA2}"/>
              </a:ext>
            </a:extLst>
          </p:cNvPr>
          <p:cNvSpPr>
            <a:spLocks noGrp="1"/>
          </p:cNvSpPr>
          <p:nvPr>
            <p:ph type="sldNum" sz="quarter" idx="12"/>
          </p:nvPr>
        </p:nvSpPr>
        <p:spPr/>
        <p:txBody>
          <a:bodyPr/>
          <a:lstStyle>
            <a:lvl1pPr>
              <a:defRPr>
                <a:solidFill>
                  <a:schemeClr val="accent1"/>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7F716D65-B11C-E9B7-66BF-88E72C5DCEBA}"/>
              </a:ext>
            </a:extLst>
          </p:cNvPr>
          <p:cNvCxnSpPr>
            <a:cxnSpLocks/>
          </p:cNvCxnSpPr>
          <p:nvPr/>
        </p:nvCxnSpPr>
        <p:spPr>
          <a:xfrm>
            <a:off x="0" y="783822"/>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6700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7" y="886968"/>
            <a:ext cx="11405277" cy="1170432"/>
          </a:xfrm>
        </p:spPr>
        <p:txBody>
          <a:bodyPr>
            <a:normAutofit/>
          </a:bodyPr>
          <a:lstStyle>
            <a:lvl1pPr>
              <a:defRPr sz="8800">
                <a:solidFill>
                  <a:schemeClr val="accent1"/>
                </a:solidFill>
              </a:defRPr>
            </a:lvl1p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07599C6D-D164-AA94-72F8-241C187199F2}"/>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64881" y="2832652"/>
            <a:ext cx="6893719" cy="3508951"/>
          </a:xfrm>
        </p:spPr>
        <p:txBody>
          <a:bodyPr anchor="t">
            <a:normAutofit/>
          </a:bodyPr>
          <a:lstStyle>
            <a:lvl1pPr marL="457200" indent="-457200">
              <a:buFont typeface="+mj-lt"/>
              <a:buAutoNum type="arabicPeriod"/>
              <a:defRPr sz="2000"/>
            </a:lvl1pPr>
            <a:lvl2pPr marL="800100" indent="-342900">
              <a:buFont typeface="+mj-lt"/>
              <a:buAutoNum type="arabicPeriod"/>
              <a:defRPr sz="1800"/>
            </a:lvl2pPr>
            <a:lvl3pPr marL="1257300" indent="-3429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0B50CAA-07B2-F8CA-1425-4249CE17A802}"/>
              </a:ext>
            </a:extLst>
          </p:cNvPr>
          <p:cNvSpPr>
            <a:spLocks noGrp="1"/>
          </p:cNvSpPr>
          <p:nvPr>
            <p:ph type="dt" sz="half" idx="10"/>
          </p:nvPr>
        </p:nvSpPr>
        <p:spPr/>
        <p:txBody>
          <a:bodyPr/>
          <a:lstStyle/>
          <a:p>
            <a:r>
              <a:rPr lang="en-US"/>
              <a:t>Dec 4th 2025</a:t>
            </a:r>
          </a:p>
        </p:txBody>
      </p:sp>
      <p:sp>
        <p:nvSpPr>
          <p:cNvPr id="11" name="Slide Number Placeholder 10">
            <a:extLst>
              <a:ext uri="{FF2B5EF4-FFF2-40B4-BE49-F238E27FC236}">
                <a16:creationId xmlns:a16="http://schemas.microsoft.com/office/drawing/2014/main" id="{5DEAD866-E26E-BF23-7B5D-9F689B2FA881}"/>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E8AC7CAE-FC19-2728-AA3B-1D2FE7879B25}"/>
              </a:ext>
            </a:extLst>
          </p:cNvPr>
          <p:cNvCxnSpPr>
            <a:cxnSpLocks/>
          </p:cNvCxnSpPr>
          <p:nvPr/>
        </p:nvCxnSpPr>
        <p:spPr>
          <a:xfrm>
            <a:off x="0" y="2118492"/>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11B3592-91FB-05F4-B422-A40D7CD4DE2D}"/>
              </a:ext>
            </a:extLst>
          </p:cNvPr>
          <p:cNvCxnSpPr>
            <a:cxnSpLocks/>
          </p:cNvCxnSpPr>
          <p:nvPr/>
        </p:nvCxnSpPr>
        <p:spPr>
          <a:xfrm>
            <a:off x="0" y="800100"/>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4721187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with Picture">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266944" y="521208"/>
            <a:ext cx="6647688" cy="1865376"/>
          </a:xfrm>
        </p:spPr>
        <p:txBody>
          <a:bodyPr>
            <a:normAutofit/>
          </a:bodyPr>
          <a:lstStyle>
            <a:lvl1pPr>
              <a:defRPr sz="8000">
                <a:solidFill>
                  <a:schemeClr val="accent1"/>
                </a:solidFill>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AD3A4126-4E48-DD2C-1468-6A36AE6C1D14}"/>
              </a:ext>
            </a:extLst>
          </p:cNvPr>
          <p:cNvSpPr>
            <a:spLocks noGrp="1"/>
          </p:cNvSpPr>
          <p:nvPr>
            <p:ph type="pic" sz="quarter" idx="13" hasCustomPrompt="1"/>
          </p:nvPr>
        </p:nvSpPr>
        <p:spPr>
          <a:xfrm>
            <a:off x="0" y="0"/>
            <a:ext cx="4917320" cy="6858000"/>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266943" y="2651760"/>
            <a:ext cx="6327648" cy="3547872"/>
          </a:xfrm>
        </p:spPr>
        <p:txBody>
          <a:bodyPr>
            <a:normAutofit/>
          </a:bodyPr>
          <a:lstStyle>
            <a:lvl1pPr marL="457200" indent="-457200">
              <a:buFont typeface="+mj-lt"/>
              <a:buAutoNum type="arabicPeriod"/>
              <a:defRPr sz="2000"/>
            </a:lvl1pPr>
            <a:lvl2pPr marL="800100" indent="-342900">
              <a:buFont typeface="+mj-lt"/>
              <a:buAutoNum type="arabicPeriod"/>
              <a:defRPr sz="1800"/>
            </a:lvl2pPr>
            <a:lvl3pPr marL="1257300" indent="-342900">
              <a:buFont typeface="+mj-lt"/>
              <a:buAutoNum type="arabicPeriod"/>
              <a:defRPr sz="1600"/>
            </a:lvl3pPr>
            <a:lvl4pPr marL="1714500" indent="-342900">
              <a:buFont typeface="+mj-lt"/>
              <a:buAutoNum type="arabicPeriod"/>
              <a:defRPr sz="1400"/>
            </a:lvl4pPr>
            <a:lvl5pPr marL="21717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271899" y="21031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573511" y="210312"/>
            <a:ext cx="1679642"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E7633BE4-C9B9-310C-1EAE-191B5D344B59}"/>
              </a:ext>
            </a:extLst>
          </p:cNvPr>
          <p:cNvCxnSpPr>
            <a:cxnSpLocks/>
          </p:cNvCxnSpPr>
          <p:nvPr/>
        </p:nvCxnSpPr>
        <p:spPr>
          <a:xfrm>
            <a:off x="4923916" y="2452449"/>
            <a:ext cx="7268084"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EA010762-96A4-4E1C-CD5D-EE1C1D1FC6E2}"/>
              </a:ext>
            </a:extLst>
          </p:cNvPr>
          <p:cNvCxnSpPr>
            <a:cxnSpLocks/>
          </p:cNvCxnSpPr>
          <p:nvPr/>
        </p:nvCxnSpPr>
        <p:spPr>
          <a:xfrm flipV="1">
            <a:off x="4923916" y="0"/>
            <a:ext cx="0" cy="685800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012978"/>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394368" y="1589105"/>
            <a:ext cx="5403264" cy="1622994"/>
          </a:xfrm>
        </p:spPr>
        <p:txBody>
          <a:bodyPr vert="horz" lIns="91440" tIns="45720" rIns="91440" bIns="45720" rtlCol="0" anchor="b">
            <a:normAutofit/>
          </a:bodyPr>
          <a:lstStyle>
            <a:lvl1pPr algn="ctr">
              <a:defRPr lang="en-US" sz="44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D956E9D4-3B6F-5DDD-5E3B-A829B10ED9F1}"/>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394368" y="3395398"/>
            <a:ext cx="5403264" cy="1837985"/>
          </a:xfrm>
        </p:spPr>
        <p:txBody>
          <a:bodyPr anchor="t"/>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9F60BAB4-BB08-FD4A-678D-2FFE35A0DFDA}"/>
              </a:ext>
            </a:extLst>
          </p:cNvPr>
          <p:cNvSpPr>
            <a:spLocks noGrp="1"/>
          </p:cNvSpPr>
          <p:nvPr>
            <p:ph type="dt" sz="half" idx="10"/>
          </p:nvPr>
        </p:nvSpPr>
        <p:spPr/>
        <p:txBody>
          <a:bodyPr/>
          <a:lstStyle/>
          <a:p>
            <a:r>
              <a:rPr lang="en-US"/>
              <a:t>Dec 4th 2025</a:t>
            </a:r>
          </a:p>
        </p:txBody>
      </p:sp>
      <p:sp>
        <p:nvSpPr>
          <p:cNvPr id="10" name="Slide Number Placeholder 9">
            <a:extLst>
              <a:ext uri="{FF2B5EF4-FFF2-40B4-BE49-F238E27FC236}">
                <a16:creationId xmlns:a16="http://schemas.microsoft.com/office/drawing/2014/main" id="{DBF6EF0E-4178-1F33-0BF9-2A2B4C33C257}"/>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B21C4E92-1D0B-ABAB-54CA-016BB17A93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801A3D6-493E-2CE6-4153-5A2D3C978311}"/>
              </a:ext>
            </a:extLst>
          </p:cNvPr>
          <p:cNvCxnSpPr>
            <a:cxnSpLocks/>
          </p:cNvCxnSpPr>
          <p:nvPr/>
        </p:nvCxnSpPr>
        <p:spPr>
          <a:xfrm>
            <a:off x="2673336"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D7E29DE-22CD-1512-C9E7-51C4D8B5F337}"/>
              </a:ext>
            </a:extLst>
          </p:cNvPr>
          <p:cNvCxnSpPr>
            <a:cxnSpLocks/>
          </p:cNvCxnSpPr>
          <p:nvPr/>
        </p:nvCxnSpPr>
        <p:spPr>
          <a:xfrm>
            <a:off x="9526413"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2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17772" y="1100834"/>
            <a:ext cx="8533261" cy="2314842"/>
          </a:xfrm>
        </p:spPr>
        <p:txBody>
          <a:bodyPr vert="horz" lIns="91440" tIns="45720" rIns="91440" bIns="45720" rtlCol="0" anchor="t">
            <a:normAutofit/>
          </a:bodyPr>
          <a:lstStyle>
            <a:lvl1pPr>
              <a:defRPr lang="en-US" sz="8000" dirty="0"/>
            </a:lvl1pPr>
          </a:lstStyle>
          <a:p>
            <a:pPr lvl="0"/>
            <a:r>
              <a:rPr lang="en-US"/>
              <a:t>Click to edit Master title style</a:t>
            </a:r>
            <a:endParaRPr lang="en-US" dirty="0"/>
          </a:p>
        </p:txBody>
      </p:sp>
      <p:sp>
        <p:nvSpPr>
          <p:cNvPr id="12" name="Footer Placeholder 11">
            <a:extLst>
              <a:ext uri="{FF2B5EF4-FFF2-40B4-BE49-F238E27FC236}">
                <a16:creationId xmlns:a16="http://schemas.microsoft.com/office/drawing/2014/main" id="{F6B2ADB6-8B11-5463-D307-3F4916CA6A70}"/>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566893" y="3442324"/>
            <a:ext cx="3894179" cy="2274889"/>
          </a:xfrm>
        </p:spPr>
        <p:txBody>
          <a:bodyPr vert="horz" lIns="91440" tIns="45720" rIns="91440" bIns="45720" rtlCol="0" anchor="b">
            <a:normAutofit/>
          </a:bodyPr>
          <a:lstStyle>
            <a:lvl1pPr marL="0" indent="0">
              <a:buNone/>
              <a:defRPr lang="en-US" dirty="0"/>
            </a:lvl1pPr>
            <a:lvl2pPr marL="457200" indent="0">
              <a:buNone/>
              <a:defRPr lang="en-US" dirty="0"/>
            </a:lvl2pPr>
            <a:lvl3pPr marL="914400" indent="0">
              <a:buNone/>
              <a:defRPr lang="en-US" dirty="0"/>
            </a:lvl3pPr>
            <a:lvl4pPr marL="1371600" indent="0">
              <a:buNone/>
              <a:defRPr lang="en-US" dirty="0"/>
            </a:lvl4pPr>
            <a:lvl5pPr marL="18288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a:extLst>
              <a:ext uri="{FF2B5EF4-FFF2-40B4-BE49-F238E27FC236}">
                <a16:creationId xmlns:a16="http://schemas.microsoft.com/office/drawing/2014/main" id="{1A9A27FE-5C62-0E4C-1D35-2B5BE652199D}"/>
              </a:ext>
            </a:extLst>
          </p:cNvPr>
          <p:cNvSpPr>
            <a:spLocks noGrp="1"/>
          </p:cNvSpPr>
          <p:nvPr>
            <p:ph type="dt" sz="half" idx="10"/>
          </p:nvPr>
        </p:nvSpPr>
        <p:spPr/>
        <p:txBody>
          <a:bodyPr/>
          <a:lstStyle/>
          <a:p>
            <a:r>
              <a:rPr lang="en-US"/>
              <a:t>Dec 4th 2025</a:t>
            </a:r>
          </a:p>
        </p:txBody>
      </p:sp>
      <p:sp>
        <p:nvSpPr>
          <p:cNvPr id="13" name="Slide Number Placeholder 12">
            <a:extLst>
              <a:ext uri="{FF2B5EF4-FFF2-40B4-BE49-F238E27FC236}">
                <a16:creationId xmlns:a16="http://schemas.microsoft.com/office/drawing/2014/main" id="{047450B0-6060-60C9-5AC2-20186A242445}"/>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B21C4E92-1D0B-ABAB-54CA-016BB17A93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5993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1" y="2077374"/>
            <a:ext cx="4479107" cy="2691413"/>
          </a:xfrm>
        </p:spPr>
        <p:txBody>
          <a:bodyPr vert="horz" lIns="91440" tIns="45720" rIns="91440" bIns="45720" rtlCol="0" anchor="ctr">
            <a:normAutofit/>
          </a:bodyPr>
          <a:lstStyle>
            <a:lvl1pPr>
              <a:defRPr lang="en-US" sz="6600" dirty="0"/>
            </a:lvl1pPr>
          </a:lstStyle>
          <a:p>
            <a:pPr lvl="0"/>
            <a:r>
              <a:rPr lang="en-US"/>
              <a:t>Click to edit Master title style</a:t>
            </a:r>
            <a:endParaRPr lang="en-US" dirty="0"/>
          </a:p>
        </p:txBody>
      </p:sp>
      <p:sp>
        <p:nvSpPr>
          <p:cNvPr id="10" name="Footer Placeholder 9">
            <a:extLst>
              <a:ext uri="{FF2B5EF4-FFF2-40B4-BE49-F238E27FC236}">
                <a16:creationId xmlns:a16="http://schemas.microsoft.com/office/drawing/2014/main" id="{F7DEB5EF-910B-9B2B-CB95-1AD374FECAFB}"/>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751577" y="2210542"/>
            <a:ext cx="5869293" cy="2432477"/>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5FD4BD0F-0EF0-D5B9-5485-1ECB765DC5D9}"/>
              </a:ext>
            </a:extLst>
          </p:cNvPr>
          <p:cNvSpPr>
            <a:spLocks noGrp="1"/>
          </p:cNvSpPr>
          <p:nvPr>
            <p:ph type="dt" sz="half" idx="10"/>
          </p:nvPr>
        </p:nvSpPr>
        <p:spPr>
          <a:xfrm>
            <a:off x="5751577" y="207982"/>
            <a:ext cx="1921315" cy="413360"/>
          </a:xfrm>
        </p:spPr>
        <p:txBody>
          <a:bodyPr/>
          <a:lstStyle/>
          <a:p>
            <a:r>
              <a:rPr lang="en-US"/>
              <a:t>Dec 4th 2025</a:t>
            </a:r>
          </a:p>
        </p:txBody>
      </p:sp>
      <p:sp>
        <p:nvSpPr>
          <p:cNvPr id="12" name="Slide Number Placeholder 11">
            <a:extLst>
              <a:ext uri="{FF2B5EF4-FFF2-40B4-BE49-F238E27FC236}">
                <a16:creationId xmlns:a16="http://schemas.microsoft.com/office/drawing/2014/main" id="{8566B317-2D55-4797-E621-551FCA482D78}"/>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5311938" y="1550633"/>
            <a:ext cx="0" cy="375673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790D5D6-313A-8ACD-591F-F8BEC510B947}"/>
              </a:ext>
            </a:extLst>
          </p:cNvPr>
          <p:cNvCxnSpPr>
            <a:cxnSpLocks/>
          </p:cNvCxnSpPr>
          <p:nvPr/>
        </p:nvCxnSpPr>
        <p:spPr>
          <a:xfrm>
            <a:off x="0" y="5308844"/>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F6F1415-3933-6D89-472D-2FA4BBB279E7}"/>
              </a:ext>
            </a:extLst>
          </p:cNvPr>
          <p:cNvCxnSpPr>
            <a:cxnSpLocks/>
          </p:cNvCxnSpPr>
          <p:nvPr/>
        </p:nvCxnSpPr>
        <p:spPr>
          <a:xfrm>
            <a:off x="0" y="155063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899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1" y="1264785"/>
            <a:ext cx="4479107" cy="4315917"/>
          </a:xfrm>
        </p:spPr>
        <p:txBody>
          <a:bodyPr vert="horz" lIns="91440" tIns="45720" rIns="91440" bIns="45720" rtlCol="0" anchor="ctr">
            <a:normAutofit/>
          </a:bodyPr>
          <a:lstStyle>
            <a:lvl1pPr>
              <a:defRPr lang="en-US" sz="6600" dirty="0"/>
            </a:lvl1pPr>
          </a:lstStyle>
          <a:p>
            <a:pPr lvl="0"/>
            <a:r>
              <a:rPr lang="en-US"/>
              <a:t>Click to edit Master title style</a:t>
            </a:r>
            <a:endParaRPr lang="en-US" dirty="0"/>
          </a:p>
        </p:txBody>
      </p:sp>
      <p:sp>
        <p:nvSpPr>
          <p:cNvPr id="10" name="Footer Placeholder 9">
            <a:extLst>
              <a:ext uri="{FF2B5EF4-FFF2-40B4-BE49-F238E27FC236}">
                <a16:creationId xmlns:a16="http://schemas.microsoft.com/office/drawing/2014/main" id="{922A59EF-3E61-0654-D289-2E1D6B738BA9}"/>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751577" y="1264782"/>
            <a:ext cx="5869293" cy="4315922"/>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1E4E1FBF-A73A-1962-4961-FD2DDB212A04}"/>
              </a:ext>
            </a:extLst>
          </p:cNvPr>
          <p:cNvSpPr>
            <a:spLocks noGrp="1"/>
          </p:cNvSpPr>
          <p:nvPr>
            <p:ph type="dt" sz="half" idx="10"/>
          </p:nvPr>
        </p:nvSpPr>
        <p:spPr>
          <a:xfrm>
            <a:off x="5751577" y="207982"/>
            <a:ext cx="1921315" cy="413360"/>
          </a:xfrm>
        </p:spPr>
        <p:txBody>
          <a:bodyPr/>
          <a:lstStyle/>
          <a:p>
            <a:r>
              <a:rPr lang="en-US"/>
              <a:t>Dec 4th 2025</a:t>
            </a:r>
          </a:p>
        </p:txBody>
      </p:sp>
      <p:sp>
        <p:nvSpPr>
          <p:cNvPr id="11" name="Slide Number Placeholder 10">
            <a:extLst>
              <a:ext uri="{FF2B5EF4-FFF2-40B4-BE49-F238E27FC236}">
                <a16:creationId xmlns:a16="http://schemas.microsoft.com/office/drawing/2014/main" id="{EB5754BB-F3CF-1B1E-E0B8-85D0578CB61D}"/>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5311938" y="787587"/>
            <a:ext cx="0" cy="527031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790D5D6-313A-8ACD-591F-F8BEC510B947}"/>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63667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93192" y="1249959"/>
            <a:ext cx="4085912" cy="5125673"/>
          </a:xfrm>
        </p:spPr>
        <p:txBody>
          <a:bodyPr vert="horz" lIns="91440" tIns="45720" rIns="91440" bIns="45720" rtlCol="0" anchor="t">
            <a:normAutofit/>
          </a:bodyPr>
          <a:lstStyle>
            <a:lvl1pPr>
              <a:defRPr lang="en-US" sz="66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2A5B8121-E925-2131-A76A-FBDAB0BC9C80}"/>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4" y="1249959"/>
            <a:ext cx="6440424" cy="52387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DBA5BEFD-7245-BB4D-0F86-F1C3A32E0676}"/>
              </a:ext>
            </a:extLst>
          </p:cNvPr>
          <p:cNvSpPr>
            <a:spLocks noGrp="1"/>
          </p:cNvSpPr>
          <p:nvPr>
            <p:ph type="dt" sz="half" idx="10"/>
          </p:nvPr>
        </p:nvSpPr>
        <p:spPr>
          <a:xfrm>
            <a:off x="5363852" y="207982"/>
            <a:ext cx="1921315" cy="413360"/>
          </a:xfrm>
        </p:spPr>
        <p:txBody>
          <a:bodyPr/>
          <a:lstStyle/>
          <a:p>
            <a:r>
              <a:rPr lang="en-US"/>
              <a:t>Dec 4th 2025</a:t>
            </a:r>
          </a:p>
        </p:txBody>
      </p:sp>
      <p:sp>
        <p:nvSpPr>
          <p:cNvPr id="10" name="Slide Number Placeholder 9">
            <a:extLst>
              <a:ext uri="{FF2B5EF4-FFF2-40B4-BE49-F238E27FC236}">
                <a16:creationId xmlns:a16="http://schemas.microsoft.com/office/drawing/2014/main" id="{85879897-4AF6-4B38-AB30-8DD979DC52CE}"/>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4918746" y="805343"/>
            <a:ext cx="0" cy="605265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3854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1034473"/>
            <a:ext cx="11420337" cy="1582221"/>
          </a:xfrm>
        </p:spPr>
        <p:txBody>
          <a:bodyPr/>
          <a:lstStyle>
            <a:lvl1pPr>
              <a:defRPr sz="66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9" y="2974109"/>
            <a:ext cx="11420336" cy="3401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8E617F9A-AF72-E9F9-FE67-264CFD0B855C}"/>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8" name="Date Placeholder 7">
            <a:extLst>
              <a:ext uri="{FF2B5EF4-FFF2-40B4-BE49-F238E27FC236}">
                <a16:creationId xmlns:a16="http://schemas.microsoft.com/office/drawing/2014/main" id="{70522668-B624-9A0D-743B-874B6468AC18}"/>
              </a:ext>
            </a:extLst>
          </p:cNvPr>
          <p:cNvSpPr>
            <a:spLocks noGrp="1"/>
          </p:cNvSpPr>
          <p:nvPr>
            <p:ph type="dt" sz="half" idx="10"/>
          </p:nvPr>
        </p:nvSpPr>
        <p:spPr/>
        <p:txBody>
          <a:bodyPr/>
          <a:lstStyle/>
          <a:p>
            <a:r>
              <a:rPr lang="en-US"/>
              <a:t>Dec 4th 2025</a:t>
            </a:r>
          </a:p>
        </p:txBody>
      </p:sp>
      <p:sp>
        <p:nvSpPr>
          <p:cNvPr id="10" name="Slide Number Placeholder 9">
            <a:extLst>
              <a:ext uri="{FF2B5EF4-FFF2-40B4-BE49-F238E27FC236}">
                <a16:creationId xmlns:a16="http://schemas.microsoft.com/office/drawing/2014/main" id="{F09EC300-3CBF-3BA7-991F-4143EBA209C4}"/>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093DFD8D-B66E-C844-B523-E3C51265F5EA}"/>
              </a:ext>
            </a:extLst>
          </p:cNvPr>
          <p:cNvCxnSpPr>
            <a:cxnSpLocks/>
          </p:cNvCxnSpPr>
          <p:nvPr/>
        </p:nvCxnSpPr>
        <p:spPr>
          <a:xfrm>
            <a:off x="0" y="2703185"/>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648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612648"/>
            <a:ext cx="11253668" cy="1106424"/>
          </a:xfrm>
        </p:spPr>
        <p:txBody>
          <a:bodyPr/>
          <a:lstStyle>
            <a:lvl1pPr>
              <a:defRPr sz="66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9" y="2139696"/>
            <a:ext cx="11253668" cy="42885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2D457B6E-DC25-9A54-64F7-98703149B156}"/>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8" name="Date Placeholder 7">
            <a:extLst>
              <a:ext uri="{FF2B5EF4-FFF2-40B4-BE49-F238E27FC236}">
                <a16:creationId xmlns:a16="http://schemas.microsoft.com/office/drawing/2014/main" id="{D49DF708-DA4E-D117-5CE8-7401A836F675}"/>
              </a:ext>
            </a:extLst>
          </p:cNvPr>
          <p:cNvSpPr>
            <a:spLocks noGrp="1"/>
          </p:cNvSpPr>
          <p:nvPr>
            <p:ph type="dt" sz="half" idx="10"/>
          </p:nvPr>
        </p:nvSpPr>
        <p:spPr/>
        <p:txBody>
          <a:bodyPr/>
          <a:lstStyle/>
          <a:p>
            <a:r>
              <a:rPr lang="en-US"/>
              <a:t>Dec 4th 2025</a:t>
            </a:r>
          </a:p>
        </p:txBody>
      </p:sp>
      <p:sp>
        <p:nvSpPr>
          <p:cNvPr id="10" name="Slide Number Placeholder 9">
            <a:extLst>
              <a:ext uri="{FF2B5EF4-FFF2-40B4-BE49-F238E27FC236}">
                <a16:creationId xmlns:a16="http://schemas.microsoft.com/office/drawing/2014/main" id="{D1AE2728-8254-BE0F-89AB-2D5352D66F0D}"/>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093DFD8D-B66E-C844-B523-E3C51265F5EA}"/>
              </a:ext>
            </a:extLst>
          </p:cNvPr>
          <p:cNvCxnSpPr>
            <a:cxnSpLocks/>
          </p:cNvCxnSpPr>
          <p:nvPr/>
        </p:nvCxnSpPr>
        <p:spPr>
          <a:xfrm>
            <a:off x="0" y="180556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83369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5088" y="1249959"/>
            <a:ext cx="3578905" cy="5125673"/>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34E7AB67-A25E-F99D-7053-223A31AB4A91}"/>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75958" y="1249958"/>
            <a:ext cx="7022846" cy="53629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44B773E1-C0C5-10BC-5283-0943095DF2D9}"/>
              </a:ext>
            </a:extLst>
          </p:cNvPr>
          <p:cNvSpPr>
            <a:spLocks noGrp="1"/>
          </p:cNvSpPr>
          <p:nvPr>
            <p:ph type="dt" sz="half" idx="10"/>
          </p:nvPr>
        </p:nvSpPr>
        <p:spPr>
          <a:xfrm>
            <a:off x="4775958" y="207982"/>
            <a:ext cx="1921315" cy="413360"/>
          </a:xfrm>
        </p:spPr>
        <p:txBody>
          <a:bodyPr/>
          <a:lstStyle/>
          <a:p>
            <a:r>
              <a:rPr lang="en-US"/>
              <a:t>Dec 4th 2025</a:t>
            </a:r>
          </a:p>
        </p:txBody>
      </p:sp>
      <p:sp>
        <p:nvSpPr>
          <p:cNvPr id="10" name="Slide Number Placeholder 9">
            <a:extLst>
              <a:ext uri="{FF2B5EF4-FFF2-40B4-BE49-F238E27FC236}">
                <a16:creationId xmlns:a16="http://schemas.microsoft.com/office/drawing/2014/main" id="{8E615B6D-D0FF-BC11-9C32-FDA7B7D08BA8}"/>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228C01F2-A815-18C2-F49B-D8E165722653}"/>
              </a:ext>
            </a:extLst>
          </p:cNvPr>
          <p:cNvCxnSpPr>
            <a:cxnSpLocks/>
          </p:cNvCxnSpPr>
          <p:nvPr/>
        </p:nvCxnSpPr>
        <p:spPr>
          <a:xfrm>
            <a:off x="4336321" y="805343"/>
            <a:ext cx="0" cy="605265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2025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83140"/>
            <a:ext cx="11452341" cy="66569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2" name="Footer Placeholder 11">
            <a:extLst>
              <a:ext uri="{FF2B5EF4-FFF2-40B4-BE49-F238E27FC236}">
                <a16:creationId xmlns:a16="http://schemas.microsoft.com/office/drawing/2014/main" id="{E3CC60A8-3DE8-B0E7-1EC5-2B337CF2BA7D}"/>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8" y="1743311"/>
            <a:ext cx="11452342" cy="4916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47EB01C-FB71-1416-6F69-B25D90D39C0F}"/>
              </a:ext>
            </a:extLst>
          </p:cNvPr>
          <p:cNvSpPr>
            <a:spLocks noGrp="1"/>
          </p:cNvSpPr>
          <p:nvPr>
            <p:ph type="dt" sz="half" idx="10"/>
          </p:nvPr>
        </p:nvSpPr>
        <p:spPr/>
        <p:txBody>
          <a:bodyPr/>
          <a:lstStyle/>
          <a:p>
            <a:r>
              <a:rPr lang="en-US"/>
              <a:t>Dec 4th 2025</a:t>
            </a:r>
          </a:p>
        </p:txBody>
      </p:sp>
      <p:sp>
        <p:nvSpPr>
          <p:cNvPr id="13" name="Slide Number Placeholder 12">
            <a:extLst>
              <a:ext uri="{FF2B5EF4-FFF2-40B4-BE49-F238E27FC236}">
                <a16:creationId xmlns:a16="http://schemas.microsoft.com/office/drawing/2014/main" id="{8E842DA4-700F-A2D4-6AB8-0BAEDF3210BE}"/>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C5BF1F3F-87E2-1270-FB4D-FD251AD7E63C}"/>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8371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5330876" y="749808"/>
            <a:ext cx="6442024" cy="2039112"/>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4910328" cy="6858000"/>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330875" y="21348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609227" y="210312"/>
            <a:ext cx="1679642"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30875" y="2944368"/>
            <a:ext cx="6442025" cy="35716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10328"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3895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6499654" cy="2039112"/>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1"/>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364879" y="210311"/>
            <a:ext cx="1679642"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6147480" y="21031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8" y="2944368"/>
            <a:ext cx="6499657" cy="358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277621" y="0"/>
            <a:ext cx="4914379"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7272857"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166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750308" y="612648"/>
            <a:ext cx="7022592" cy="103327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4342584" cy="6858000"/>
          </a:xfrm>
          <a:blipFill>
            <a:blip r:embed="rId2">
              <a:alphaModFix amt="80000"/>
            </a:blip>
            <a:stretch>
              <a:fillRect/>
            </a:stretch>
          </a:blipFill>
        </p:spPr>
        <p:txBody>
          <a:bodyPr/>
          <a:lstStyle>
            <a:lvl1pPr marL="0" indent="0">
              <a:buNone/>
              <a:defRPr/>
            </a:lvl1pPr>
          </a:lstStyle>
          <a:p>
            <a:r>
              <a:rPr lang="en-US" dirty="0"/>
              <a:t> </a:t>
            </a:r>
          </a:p>
        </p:txBody>
      </p:sp>
      <p:sp>
        <p:nvSpPr>
          <p:cNvPr id="9" name="Footer Placeholder 8">
            <a:extLst>
              <a:ext uri="{FF2B5EF4-FFF2-40B4-BE49-F238E27FC236}">
                <a16:creationId xmlns:a16="http://schemas.microsoft.com/office/drawing/2014/main" id="{CD81791C-036D-058C-0055-96793694D657}"/>
              </a:ext>
            </a:extLst>
          </p:cNvPr>
          <p:cNvSpPr>
            <a:spLocks noGrp="1"/>
          </p:cNvSpPr>
          <p:nvPr>
            <p:ph type="ftr" sz="quarter" idx="15"/>
          </p:nvPr>
        </p:nvSpPr>
        <p:spPr>
          <a:xfrm>
            <a:off x="4750307" y="210312"/>
            <a:ext cx="3531437" cy="413360"/>
          </a:xfrm>
        </p:spPr>
        <p:txBody>
          <a:bodyPr/>
          <a:lstStyle/>
          <a:p>
            <a:r>
              <a:rPr lang="en-NZ"/>
              <a:t>Theresa ALAIMOANA – Financial CaPABILITY &amp; HOMEOWNERSHIP LEAD</a:t>
            </a:r>
            <a:endParaRPr lang="en-US" dirty="0"/>
          </a:p>
        </p:txBody>
      </p:sp>
      <p:sp>
        <p:nvSpPr>
          <p:cNvPr id="7" name="Date Placeholder 6">
            <a:extLst>
              <a:ext uri="{FF2B5EF4-FFF2-40B4-BE49-F238E27FC236}">
                <a16:creationId xmlns:a16="http://schemas.microsoft.com/office/drawing/2014/main" id="{E2A8DE5B-9C41-DE5B-BF91-98510120DCFE}"/>
              </a:ext>
            </a:extLst>
          </p:cNvPr>
          <p:cNvSpPr>
            <a:spLocks noGrp="1"/>
          </p:cNvSpPr>
          <p:nvPr>
            <p:ph type="dt" sz="half" idx="14"/>
          </p:nvPr>
        </p:nvSpPr>
        <p:spPr>
          <a:xfrm>
            <a:off x="9582299" y="210312"/>
            <a:ext cx="1679642" cy="413360"/>
          </a:xfrm>
        </p:spPr>
        <p:txBody>
          <a:bodyPr/>
          <a:lstStyle/>
          <a:p>
            <a:r>
              <a:rPr lang="en-US"/>
              <a:t>Dec 4th 2025</a:t>
            </a:r>
            <a:endParaRPr lang="en-US" dirty="0"/>
          </a:p>
        </p:txBody>
      </p:sp>
      <p:sp>
        <p:nvSpPr>
          <p:cNvPr id="11" name="Slide Number Placeholder 10">
            <a:extLst>
              <a:ext uri="{FF2B5EF4-FFF2-40B4-BE49-F238E27FC236}">
                <a16:creationId xmlns:a16="http://schemas.microsoft.com/office/drawing/2014/main" id="{0E0FD979-F905-C567-8E21-A3EDCE179803}"/>
              </a:ext>
            </a:extLst>
          </p:cNvPr>
          <p:cNvSpPr>
            <a:spLocks noGrp="1"/>
          </p:cNvSpPr>
          <p:nvPr>
            <p:ph type="sldNum" sz="quarter" idx="16"/>
          </p:nvPr>
        </p:nvSpPr>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750307" y="1746503"/>
            <a:ext cx="7022592" cy="48066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345760"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358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612648"/>
            <a:ext cx="7015483" cy="103327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1" name="Footer Placeholder 10">
            <a:extLst>
              <a:ext uri="{FF2B5EF4-FFF2-40B4-BE49-F238E27FC236}">
                <a16:creationId xmlns:a16="http://schemas.microsoft.com/office/drawing/2014/main" id="{BB59EF2B-7C7F-BA27-16C2-C56B21D3774C}"/>
              </a:ext>
            </a:extLst>
          </p:cNvPr>
          <p:cNvSpPr>
            <a:spLocks noGrp="1"/>
          </p:cNvSpPr>
          <p:nvPr>
            <p:ph type="ftr" sz="quarter" idx="15"/>
          </p:nvPr>
        </p:nvSpPr>
        <p:spPr/>
        <p:txBody>
          <a:bodyPr/>
          <a:lstStyle/>
          <a:p>
            <a:r>
              <a:rPr lang="en-NZ"/>
              <a:t>Theresa ALAIMOANA – Financial CaPABILITY &amp; HOMEOWNERSHIP LEAD</a:t>
            </a:r>
            <a:endParaRPr lang="en-US" dirty="0"/>
          </a:p>
        </p:txBody>
      </p:sp>
      <p:sp>
        <p:nvSpPr>
          <p:cNvPr id="9" name="Date Placeholder 8">
            <a:extLst>
              <a:ext uri="{FF2B5EF4-FFF2-40B4-BE49-F238E27FC236}">
                <a16:creationId xmlns:a16="http://schemas.microsoft.com/office/drawing/2014/main" id="{2A99D216-CE5A-6458-A23E-BE0E554AC3D1}"/>
              </a:ext>
            </a:extLst>
          </p:cNvPr>
          <p:cNvSpPr>
            <a:spLocks noGrp="1"/>
          </p:cNvSpPr>
          <p:nvPr>
            <p:ph type="dt" sz="half" idx="14"/>
          </p:nvPr>
        </p:nvSpPr>
        <p:spPr>
          <a:xfrm>
            <a:off x="5224951" y="207982"/>
            <a:ext cx="1682496" cy="413360"/>
          </a:xfrm>
        </p:spPr>
        <p:txBody>
          <a:bodyPr/>
          <a:lstStyle/>
          <a:p>
            <a:r>
              <a:rPr lang="en-US"/>
              <a:t>Dec 4th 2025</a:t>
            </a:r>
          </a:p>
        </p:txBody>
      </p:sp>
      <p:sp>
        <p:nvSpPr>
          <p:cNvPr id="12" name="Slide Number Placeholder 11">
            <a:extLst>
              <a:ext uri="{FF2B5EF4-FFF2-40B4-BE49-F238E27FC236}">
                <a16:creationId xmlns:a16="http://schemas.microsoft.com/office/drawing/2014/main" id="{3220FA64-3C9A-EBCF-5C28-E7DED40C97DC}"/>
              </a:ext>
            </a:extLst>
          </p:cNvPr>
          <p:cNvSpPr>
            <a:spLocks noGrp="1"/>
          </p:cNvSpPr>
          <p:nvPr>
            <p:ph type="sldNum" sz="quarter" idx="16"/>
          </p:nvPr>
        </p:nvSpPr>
        <p:spPr>
          <a:xfrm>
            <a:off x="6789594" y="207982"/>
            <a:ext cx="546447"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746504"/>
            <a:ext cx="7018271" cy="48066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773592" y="0"/>
            <a:ext cx="4417215"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7768833"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01802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60" y="749808"/>
            <a:ext cx="4163674" cy="2039112"/>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7520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073675" y="210312"/>
            <a:ext cx="1058111" cy="411480"/>
          </a:xfrm>
        </p:spPr>
        <p:txBody>
          <a:bodyPr/>
          <a:lstStyle/>
          <a:p>
            <a:r>
              <a:rPr lang="en-US"/>
              <a:t>Dec 4th 2025</a:t>
            </a:r>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054543" y="210312"/>
            <a:ext cx="440969" cy="413360"/>
          </a:xfrm>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61" y="2944368"/>
            <a:ext cx="4163674" cy="35822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4912658" y="0"/>
            <a:ext cx="7279341"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08810"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01013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17773" y="749808"/>
            <a:ext cx="5778227" cy="103327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969163" y="210312"/>
            <a:ext cx="1679642" cy="411480"/>
          </a:xfrm>
        </p:spPr>
        <p:txBody>
          <a:bodyPr/>
          <a:lstStyle/>
          <a:p>
            <a:r>
              <a:rPr lang="en-US"/>
              <a:t>Dec 4th 2025</a:t>
            </a:r>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5614093" y="210312"/>
            <a:ext cx="546447" cy="413360"/>
          </a:xfrm>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1993391"/>
            <a:ext cx="5778227" cy="45598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6575416" y="0"/>
            <a:ext cx="5616584"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AF4034EB-F498-D527-195A-D17B85027774}"/>
              </a:ext>
            </a:extLst>
          </p:cNvPr>
          <p:cNvCxnSpPr>
            <a:cxnSpLocks/>
          </p:cNvCxnSpPr>
          <p:nvPr/>
        </p:nvCxnSpPr>
        <p:spPr>
          <a:xfrm>
            <a:off x="6570629"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688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670308" y="853949"/>
            <a:ext cx="4102574" cy="151607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1" y="0"/>
            <a:ext cx="7285976" cy="6858000"/>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7670308" y="213482"/>
            <a:ext cx="2129674"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9930367" y="210312"/>
            <a:ext cx="1216834"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26453" y="210312"/>
            <a:ext cx="679998" cy="413360"/>
          </a:xfrm>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670308" y="2578607"/>
            <a:ext cx="4102585"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5" name="Straight Connector 14">
            <a:extLst>
              <a:ext uri="{FF2B5EF4-FFF2-40B4-BE49-F238E27FC236}">
                <a16:creationId xmlns:a16="http://schemas.microsoft.com/office/drawing/2014/main" id="{19E9D652-D7DE-25C0-FCD7-3031AEEB0C6C}"/>
              </a:ext>
            </a:extLst>
          </p:cNvPr>
          <p:cNvCxnSpPr>
            <a:cxnSpLocks/>
          </p:cNvCxnSpPr>
          <p:nvPr/>
        </p:nvCxnSpPr>
        <p:spPr>
          <a:xfrm>
            <a:off x="7291894"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79826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749808"/>
            <a:ext cx="4123680" cy="1517904"/>
          </a:xfrm>
        </p:spPr>
        <p:txBody>
          <a:bodyPr vert="horz" lIns="91440" tIns="45720" rIns="91440" bIns="45720" rtlCol="0" anchor="t">
            <a:normAutofit/>
          </a:bodyPr>
          <a:lstStyle>
            <a:lvl1pPr>
              <a:defRPr lang="en-US" sz="40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3" y="210312"/>
            <a:ext cx="2260057"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029329" y="210312"/>
            <a:ext cx="1058111"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010197" y="210312"/>
            <a:ext cx="440969" cy="413360"/>
          </a:xfrm>
        </p:spPr>
        <p:txBody>
          <a:bodyPr/>
          <a:lstStyle/>
          <a:p>
            <a:fld id="{753D0FD4-819D-4187-8797-C35567B41C78}" type="slidenum">
              <a:rPr lang="en-US" smtClean="0"/>
              <a:t>‹#›</a:t>
            </a:fld>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9704" y="2578609"/>
            <a:ext cx="4130606" cy="3712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4912658" y="0"/>
            <a:ext cx="7279341" cy="6858000"/>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51AA34CC-D007-33B7-4604-084E822313A9}"/>
              </a:ext>
            </a:extLst>
          </p:cNvPr>
          <p:cNvCxnSpPr/>
          <p:nvPr/>
        </p:nvCxnSpPr>
        <p:spPr>
          <a:xfrm>
            <a:off x="4907963" y="0"/>
            <a:ext cx="0" cy="685800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413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with Pictur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6236208" cy="3694176"/>
          </a:xfrm>
        </p:spPr>
        <p:txBody>
          <a:bodyPr vert="horz" lIns="91440" tIns="45720" rIns="91440" bIns="45720" rtlCol="0" anchor="t">
            <a:normAutofit/>
          </a:bodyPr>
          <a:lstStyle>
            <a:lvl1pPr>
              <a:defRPr lang="en-US" sz="88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77256"/>
            <a:ext cx="6236208" cy="111556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4413504" y="207982"/>
            <a:ext cx="1682496" cy="413360"/>
          </a:xfrm>
        </p:spPr>
        <p:txBody>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6009801" y="207982"/>
            <a:ext cx="546447" cy="413360"/>
          </a:xfrm>
        </p:spPr>
        <p:txBody>
          <a:bodyPr/>
          <a:lstStyle>
            <a:lvl1pPr>
              <a:defRPr>
                <a:solidFill>
                  <a:schemeClr val="tx2"/>
                </a:solidFill>
              </a:defRPr>
            </a:lvl1pPr>
          </a:lstStyle>
          <a:p>
            <a:fld id="{753D0FD4-819D-4187-8797-C35567B41C78}" type="slidenum">
              <a:rPr lang="en-US" smtClean="0"/>
              <a:t>‹#›</a:t>
            </a:fld>
            <a:endParaRPr lang="en-US"/>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7278624" y="0"/>
            <a:ext cx="4913373" cy="6858000"/>
          </a:xfrm>
          <a:blipFill>
            <a:blip r:embed="rId2">
              <a:alphaModFix amt="80000"/>
            </a:blip>
            <a:stretch>
              <a:fillRect/>
            </a:stretch>
          </a:blipFill>
        </p:spPr>
        <p:txBody>
          <a:bodyPr/>
          <a:lstStyle>
            <a:lvl1pPr marL="0" indent="0">
              <a:buNone/>
              <a:defRPr/>
            </a:lvl1pPr>
          </a:lstStyle>
          <a:p>
            <a:r>
              <a:rPr lang="en-US" dirty="0"/>
              <a:t> </a:t>
            </a:r>
          </a:p>
        </p:txBody>
      </p:sp>
      <p:cxnSp>
        <p:nvCxnSpPr>
          <p:cNvPr id="7" name="Straight Connector 6">
            <a:extLst>
              <a:ext uri="{FF2B5EF4-FFF2-40B4-BE49-F238E27FC236}">
                <a16:creationId xmlns:a16="http://schemas.microsoft.com/office/drawing/2014/main" id="{87083F37-054B-54D7-2AD5-6DFFCC79603C}"/>
              </a:ext>
            </a:extLst>
          </p:cNvPr>
          <p:cNvCxnSpPr>
            <a:cxnSpLocks/>
          </p:cNvCxnSpPr>
          <p:nvPr/>
        </p:nvCxnSpPr>
        <p:spPr>
          <a:xfrm>
            <a:off x="0" y="5287974"/>
            <a:ext cx="7277621"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A99AB8D9-761C-35FC-CA6D-1317D71DF6BE}"/>
              </a:ext>
            </a:extLst>
          </p:cNvPr>
          <p:cNvCxnSpPr>
            <a:cxnSpLocks/>
          </p:cNvCxnSpPr>
          <p:nvPr/>
        </p:nvCxnSpPr>
        <p:spPr>
          <a:xfrm flipV="1">
            <a:off x="7277621" y="0"/>
            <a:ext cx="0" cy="6858001"/>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724532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5" cy="960120"/>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F8890DBE-0DD3-8504-F95F-4225535FB1B9}"/>
              </a:ext>
            </a:extLst>
          </p:cNvPr>
          <p:cNvSpPr>
            <a:spLocks noGrp="1"/>
          </p:cNvSpPr>
          <p:nvPr>
            <p:ph type="ftr" sz="quarter" idx="15"/>
          </p:nvPr>
        </p:nvSpPr>
        <p:spPr/>
        <p:txBody>
          <a:bodyPr/>
          <a:lstStyle/>
          <a:p>
            <a:r>
              <a:rPr lang="en-NZ"/>
              <a:t>Theresa ALAIMOANA – Financial CaPABILITY &amp; HOMEOWNERSHIP LEAD</a:t>
            </a:r>
            <a:endParaRPr lang="en-US" dirty="0"/>
          </a:p>
        </p:txBody>
      </p:sp>
      <p:sp>
        <p:nvSpPr>
          <p:cNvPr id="7" name="Date Placeholder 6">
            <a:extLst>
              <a:ext uri="{FF2B5EF4-FFF2-40B4-BE49-F238E27FC236}">
                <a16:creationId xmlns:a16="http://schemas.microsoft.com/office/drawing/2014/main" id="{734BB28A-95D9-4CE6-DA59-520BA3C61CDB}"/>
              </a:ext>
            </a:extLst>
          </p:cNvPr>
          <p:cNvSpPr>
            <a:spLocks noGrp="1"/>
          </p:cNvSpPr>
          <p:nvPr>
            <p:ph type="dt" sz="half" idx="14"/>
          </p:nvPr>
        </p:nvSpPr>
        <p:spPr/>
        <p:txBody>
          <a:bodyPr/>
          <a:lstStyle/>
          <a:p>
            <a:r>
              <a:rPr lang="en-US"/>
              <a:t>Dec 4th 2025</a:t>
            </a:r>
          </a:p>
        </p:txBody>
      </p:sp>
      <p:sp>
        <p:nvSpPr>
          <p:cNvPr id="12" name="Slide Number Placeholder 11">
            <a:extLst>
              <a:ext uri="{FF2B5EF4-FFF2-40B4-BE49-F238E27FC236}">
                <a16:creationId xmlns:a16="http://schemas.microsoft.com/office/drawing/2014/main" id="{E1FA0A0C-CE55-CB7D-174D-D77937630A9D}"/>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2180556"/>
            <a:ext cx="5012355" cy="428425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5822674" y="1834524"/>
            <a:ext cx="6378722" cy="5023476"/>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5816454"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22840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3" cy="960120"/>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58B12C2E-FD87-6FEB-F35D-ABCDF00C8DFA}"/>
              </a:ext>
            </a:extLst>
          </p:cNvPr>
          <p:cNvSpPr>
            <a:spLocks noGrp="1"/>
          </p:cNvSpPr>
          <p:nvPr>
            <p:ph type="ftr" sz="quarter" idx="15"/>
          </p:nvPr>
        </p:nvSpPr>
        <p:spPr/>
        <p:txBody>
          <a:bodyPr/>
          <a:lstStyle/>
          <a:p>
            <a:r>
              <a:rPr lang="en-NZ"/>
              <a:t>Theresa ALAIMOANA – Financial CaPABILITY &amp; HOMEOWNERSHIP LEAD</a:t>
            </a:r>
            <a:endParaRPr lang="en-US" dirty="0"/>
          </a:p>
        </p:txBody>
      </p:sp>
      <p:sp>
        <p:nvSpPr>
          <p:cNvPr id="7" name="Date Placeholder 6">
            <a:extLst>
              <a:ext uri="{FF2B5EF4-FFF2-40B4-BE49-F238E27FC236}">
                <a16:creationId xmlns:a16="http://schemas.microsoft.com/office/drawing/2014/main" id="{85656A87-5539-46DA-CF5D-F2506ECA3F8D}"/>
              </a:ext>
            </a:extLst>
          </p:cNvPr>
          <p:cNvSpPr>
            <a:spLocks noGrp="1"/>
          </p:cNvSpPr>
          <p:nvPr>
            <p:ph type="dt" sz="half" idx="14"/>
          </p:nvPr>
        </p:nvSpPr>
        <p:spPr/>
        <p:txBody>
          <a:bodyPr/>
          <a:lstStyle/>
          <a:p>
            <a:r>
              <a:rPr lang="en-US"/>
              <a:t>Dec 4th 2025</a:t>
            </a:r>
          </a:p>
        </p:txBody>
      </p:sp>
      <p:sp>
        <p:nvSpPr>
          <p:cNvPr id="12" name="Slide Number Placeholder 11">
            <a:extLst>
              <a:ext uri="{FF2B5EF4-FFF2-40B4-BE49-F238E27FC236}">
                <a16:creationId xmlns:a16="http://schemas.microsoft.com/office/drawing/2014/main" id="{01AB7173-DF2F-B8EA-F83D-4C7263C765EB}"/>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1834525"/>
            <a:ext cx="4905942" cy="5023476"/>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32911" y="2180556"/>
            <a:ext cx="6435936" cy="430476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4914379"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3545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49808"/>
            <a:ext cx="11514757" cy="960120"/>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BBEAB049-8AFC-5262-0ECB-2E9CDA2066B9}"/>
              </a:ext>
            </a:extLst>
          </p:cNvPr>
          <p:cNvSpPr>
            <a:spLocks noGrp="1"/>
          </p:cNvSpPr>
          <p:nvPr>
            <p:ph type="ftr" sz="quarter" idx="15"/>
          </p:nvPr>
        </p:nvSpPr>
        <p:spPr/>
        <p:txBody>
          <a:bodyPr/>
          <a:lstStyle/>
          <a:p>
            <a:r>
              <a:rPr lang="en-NZ"/>
              <a:t>Theresa ALAIMOANA – Financial CaPABILITY &amp; HOMEOWNERSHIP LEAD</a:t>
            </a:r>
            <a:endParaRPr lang="en-US" dirty="0"/>
          </a:p>
        </p:txBody>
      </p:sp>
      <p:sp>
        <p:nvSpPr>
          <p:cNvPr id="7" name="Date Placeholder 6">
            <a:extLst>
              <a:ext uri="{FF2B5EF4-FFF2-40B4-BE49-F238E27FC236}">
                <a16:creationId xmlns:a16="http://schemas.microsoft.com/office/drawing/2014/main" id="{6E26863A-85CF-52FA-E2B2-AF70382C6922}"/>
              </a:ext>
            </a:extLst>
          </p:cNvPr>
          <p:cNvSpPr>
            <a:spLocks noGrp="1"/>
          </p:cNvSpPr>
          <p:nvPr>
            <p:ph type="dt" sz="half" idx="14"/>
          </p:nvPr>
        </p:nvSpPr>
        <p:spPr/>
        <p:txBody>
          <a:bodyPr/>
          <a:lstStyle/>
          <a:p>
            <a:r>
              <a:rPr lang="en-US"/>
              <a:t>Dec 4th 2025</a:t>
            </a:r>
          </a:p>
        </p:txBody>
      </p:sp>
      <p:sp>
        <p:nvSpPr>
          <p:cNvPr id="12" name="Slide Number Placeholder 11">
            <a:extLst>
              <a:ext uri="{FF2B5EF4-FFF2-40B4-BE49-F238E27FC236}">
                <a16:creationId xmlns:a16="http://schemas.microsoft.com/office/drawing/2014/main" id="{1DF7822C-4885-9FA2-F9E5-E0B61BDDB416}"/>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3" y="2180556"/>
            <a:ext cx="6419605" cy="4375358"/>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7286058" y="1834525"/>
            <a:ext cx="4905942" cy="5023476"/>
          </a:xfrm>
          <a:blipFill>
            <a:blip r:embed="rId2">
              <a:alphaModFix amt="80000"/>
            </a:blip>
            <a:stretch>
              <a:fillRect/>
            </a:stretch>
          </a:blipFill>
        </p:spPr>
        <p:txBody>
          <a:bodyPr/>
          <a:lstStyle>
            <a:lvl1pPr marL="0" indent="0">
              <a:buNone/>
              <a:defRPr/>
            </a:lvl1pPr>
          </a:lstStyle>
          <a:p>
            <a:r>
              <a:rPr lang="en-US" dirty="0"/>
              <a:t> </a:t>
            </a:r>
          </a:p>
        </p:txBody>
      </p:sp>
      <p:cxnSp>
        <p:nvCxnSpPr>
          <p:cNvPr id="8" name="Straight Connector 7">
            <a:extLst>
              <a:ext uri="{FF2B5EF4-FFF2-40B4-BE49-F238E27FC236}">
                <a16:creationId xmlns:a16="http://schemas.microsoft.com/office/drawing/2014/main" id="{6C753443-12E2-4CD3-2C6F-4E20536BA82B}"/>
              </a:ext>
            </a:extLst>
          </p:cNvPr>
          <p:cNvCxnSpPr>
            <a:cxnSpLocks/>
          </p:cNvCxnSpPr>
          <p:nvPr/>
        </p:nvCxnSpPr>
        <p:spPr>
          <a:xfrm>
            <a:off x="7286058" y="1827254"/>
            <a:ext cx="0" cy="504063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9B4AF9B-8CF3-D7A8-CDB9-8E513FFF57EC}"/>
              </a:ext>
            </a:extLst>
          </p:cNvPr>
          <p:cNvCxnSpPr>
            <a:cxnSpLocks/>
          </p:cNvCxnSpPr>
          <p:nvPr/>
        </p:nvCxnSpPr>
        <p:spPr>
          <a:xfrm>
            <a:off x="0" y="1827254"/>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74491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5166364"/>
            <a:ext cx="3656530" cy="122342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12198096" cy="4837176"/>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1" y="5166364"/>
            <a:ext cx="7073776" cy="122342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437376"/>
            <a:ext cx="2962656" cy="365125"/>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1" y="6437193"/>
            <a:ext cx="4549413" cy="365125"/>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437376"/>
            <a:ext cx="546447" cy="413360"/>
          </a:xfrm>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4837176"/>
            <a:ext cx="0" cy="2020824"/>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4842106"/>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424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4364336"/>
            <a:ext cx="3593592" cy="1647722"/>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0"/>
            <a:ext cx="12198096" cy="3985863"/>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0" y="4321099"/>
            <a:ext cx="7136195" cy="206742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437375"/>
            <a:ext cx="2962656" cy="36576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0" y="6437375"/>
            <a:ext cx="4549414" cy="36576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437376"/>
            <a:ext cx="546447" cy="365760"/>
          </a:xfrm>
        </p:spPr>
        <p:txBody>
          <a:body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3985863"/>
            <a:ext cx="0" cy="287213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3985863"/>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20600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749808"/>
            <a:ext cx="3593592" cy="1642125"/>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4699121" y="210311"/>
            <a:ext cx="4549413"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4699121" y="717941"/>
            <a:ext cx="7073776" cy="206654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3048520"/>
            <a:ext cx="12198096" cy="3809480"/>
          </a:xfrm>
          <a:blipFill>
            <a:blip r:embed="rId2">
              <a:alphaModFix amt="80000"/>
            </a:blip>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5DF9F6E2-159F-CDF3-F2D3-AB7A7E505C0B}"/>
              </a:ext>
            </a:extLst>
          </p:cNvPr>
          <p:cNvCxnSpPr>
            <a:cxnSpLocks/>
          </p:cNvCxnSpPr>
          <p:nvPr/>
        </p:nvCxnSpPr>
        <p:spPr>
          <a:xfrm>
            <a:off x="4283425" y="0"/>
            <a:ext cx="0" cy="3045465"/>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D4F9120-94C1-CA43-BF4E-9411F4866A20}"/>
              </a:ext>
            </a:extLst>
          </p:cNvPr>
          <p:cNvCxnSpPr>
            <a:cxnSpLocks/>
          </p:cNvCxnSpPr>
          <p:nvPr/>
        </p:nvCxnSpPr>
        <p:spPr>
          <a:xfrm>
            <a:off x="-1250" y="3045465"/>
            <a:ext cx="1219325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222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8" name="Picture Placeholder 9">
            <a:extLst>
              <a:ext uri="{FF2B5EF4-FFF2-40B4-BE49-F238E27FC236}">
                <a16:creationId xmlns:a16="http://schemas.microsoft.com/office/drawing/2014/main" id="{4392B674-7AB8-8272-87B1-5B7038F7CB85}"/>
              </a:ext>
            </a:extLst>
          </p:cNvPr>
          <p:cNvSpPr>
            <a:spLocks noGrp="1"/>
          </p:cNvSpPr>
          <p:nvPr>
            <p:ph type="pic" sz="quarter" idx="13" hasCustomPrompt="1"/>
          </p:nvPr>
        </p:nvSpPr>
        <p:spPr>
          <a:xfrm>
            <a:off x="0" y="0"/>
            <a:ext cx="12191996" cy="6858000"/>
          </a:xfrm>
          <a:custGeom>
            <a:avLst/>
            <a:gdLst>
              <a:gd name="connsiteX0" fmla="*/ 795631 w 12191996"/>
              <a:gd name="connsiteY0" fmla="*/ 789997 h 6858000"/>
              <a:gd name="connsiteX1" fmla="*/ 795631 w 12191996"/>
              <a:gd name="connsiteY1" fmla="*/ 6068003 h 6858000"/>
              <a:gd name="connsiteX2" fmla="*/ 4649508 w 12191996"/>
              <a:gd name="connsiteY2" fmla="*/ 6068003 h 6858000"/>
              <a:gd name="connsiteX3" fmla="*/ 4649508 w 12191996"/>
              <a:gd name="connsiteY3" fmla="*/ 789997 h 6858000"/>
              <a:gd name="connsiteX4" fmla="*/ 0 w 12191996"/>
              <a:gd name="connsiteY4" fmla="*/ 0 h 6858000"/>
              <a:gd name="connsiteX5" fmla="*/ 12191996 w 12191996"/>
              <a:gd name="connsiteY5" fmla="*/ 0 h 6858000"/>
              <a:gd name="connsiteX6" fmla="*/ 12191996 w 12191996"/>
              <a:gd name="connsiteY6" fmla="*/ 6858000 h 6858000"/>
              <a:gd name="connsiteX7" fmla="*/ 0 w 1219199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6" h="6858000">
                <a:moveTo>
                  <a:pt x="795631" y="789997"/>
                </a:moveTo>
                <a:lnTo>
                  <a:pt x="795631" y="6068003"/>
                </a:lnTo>
                <a:lnTo>
                  <a:pt x="4649508" y="6068003"/>
                </a:lnTo>
                <a:lnTo>
                  <a:pt x="4649508" y="789997"/>
                </a:lnTo>
                <a:close/>
                <a:moveTo>
                  <a:pt x="0" y="0"/>
                </a:moveTo>
                <a:lnTo>
                  <a:pt x="12191996" y="0"/>
                </a:lnTo>
                <a:lnTo>
                  <a:pt x="12191996"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95631" y="789997"/>
            <a:ext cx="3853877" cy="5280546"/>
          </a:xfrm>
          <a:solidFill>
            <a:schemeClr val="bg2"/>
          </a:solidFill>
          <a:ln>
            <a:solidFill>
              <a:schemeClr val="tx2"/>
            </a:solidFill>
          </a:ln>
        </p:spPr>
        <p:txBody>
          <a:bodyPr vert="horz" lIns="45720" tIns="320040" rIns="91440" bIns="3840480" rtlCol="0" anchor="t">
            <a:normAutofit/>
          </a:bodyPr>
          <a:lstStyle>
            <a:lvl1pPr marL="182880">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688899" cy="411480"/>
          </a:xfrm>
        </p:spPr>
        <p:txBody>
          <a:bodyPr/>
          <a:lstStyle>
            <a:lvl1pPr>
              <a:defRPr>
                <a:solidFill>
                  <a:srgbClr val="FFFFFF"/>
                </a:solidFill>
                <a:effectLst>
                  <a:outerShdw blurRad="38100" dist="38100" dir="2700000" algn="tl">
                    <a:srgbClr val="000000">
                      <a:alpha val="43137"/>
                    </a:srgbClr>
                  </a:outerShdw>
                </a:effectLst>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3129520" y="210312"/>
            <a:ext cx="1060704" cy="411480"/>
          </a:xfrm>
        </p:spPr>
        <p:txBody>
          <a:bodyPr/>
          <a:lstStyle>
            <a:lvl1pPr>
              <a:defRPr>
                <a:solidFill>
                  <a:srgbClr val="FFFFFF"/>
                </a:solidFill>
                <a:effectLst>
                  <a:outerShdw blurRad="38100" dist="38100" dir="2700000" algn="tl">
                    <a:srgbClr val="000000">
                      <a:alpha val="43137"/>
                    </a:srgbClr>
                  </a:outerShdw>
                </a:effectLst>
              </a:defRPr>
            </a:lvl1p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4103061" y="210312"/>
            <a:ext cx="546447" cy="413360"/>
          </a:xfrm>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1051559" y="2356793"/>
            <a:ext cx="3364992" cy="3467535"/>
          </a:xfrm>
          <a:solidFill>
            <a:schemeClr val="bg2"/>
          </a:solidFill>
          <a:ln>
            <a:noFill/>
          </a:ln>
          <a:effectLst>
            <a:outerShdw dist="12700" dir="16200000" rotWithShape="0">
              <a:prstClr val="black"/>
            </a:outerShdw>
          </a:effectLst>
        </p:spPr>
        <p:txBody>
          <a:bodyPr lIns="45720" tIns="137160" rIns="45720" anchor="ctr">
            <a:normAutofit/>
          </a:bodyPr>
          <a:lstStyle>
            <a:lvl1pPr marL="0">
              <a:defRPr/>
            </a:lvl1pPr>
            <a:lvl2pPr marL="0">
              <a:defRPr/>
            </a:lvl2pPr>
            <a:lvl3pPr marL="0">
              <a:defRPr/>
            </a:lvl3pPr>
            <a:lvl4pPr marL="0">
              <a:defRPr/>
            </a:lvl4pPr>
            <a:lvl5pPr mar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6034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762002"/>
            <a:ext cx="6612786" cy="1555895"/>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6A2AC736-2858-40E1-3533-38692573ECE6}"/>
              </a:ext>
            </a:extLst>
          </p:cNvPr>
          <p:cNvSpPr>
            <a:spLocks noGrp="1"/>
          </p:cNvSpPr>
          <p:nvPr>
            <p:ph type="ftr" sz="quarter" idx="15"/>
          </p:nvPr>
        </p:nvSpPr>
        <p:spPr/>
        <p:txBody>
          <a:bodyPr/>
          <a:lstStyle/>
          <a:p>
            <a:r>
              <a:rPr lang="en-NZ"/>
              <a:t>Theresa ALAIMOANA – Financial CaPABILITY &amp; HOMEOWNERSHIP LEAD</a:t>
            </a:r>
            <a:endParaRPr lang="en-US" dirty="0"/>
          </a:p>
        </p:txBody>
      </p:sp>
      <p:sp>
        <p:nvSpPr>
          <p:cNvPr id="8" name="Date Placeholder 7">
            <a:extLst>
              <a:ext uri="{FF2B5EF4-FFF2-40B4-BE49-F238E27FC236}">
                <a16:creationId xmlns:a16="http://schemas.microsoft.com/office/drawing/2014/main" id="{6F901C69-26AA-7830-9BFF-EC62E8208AB7}"/>
              </a:ext>
            </a:extLst>
          </p:cNvPr>
          <p:cNvSpPr>
            <a:spLocks noGrp="1"/>
          </p:cNvSpPr>
          <p:nvPr>
            <p:ph type="dt" sz="half" idx="14"/>
          </p:nvPr>
        </p:nvSpPr>
        <p:spPr/>
        <p:txBody>
          <a:bodyPr/>
          <a:lstStyle/>
          <a:p>
            <a:r>
              <a:rPr lang="en-US"/>
              <a:t>Dec 4th 2025</a:t>
            </a:r>
          </a:p>
        </p:txBody>
      </p:sp>
      <p:sp>
        <p:nvSpPr>
          <p:cNvPr id="11" name="Slide Number Placeholder 10">
            <a:extLst>
              <a:ext uri="{FF2B5EF4-FFF2-40B4-BE49-F238E27FC236}">
                <a16:creationId xmlns:a16="http://schemas.microsoft.com/office/drawing/2014/main" id="{A83EC4C7-2AFC-9797-0F80-FCBABD2A8562}"/>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6627" y="2435966"/>
            <a:ext cx="7283725" cy="4422032"/>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7680068" y="762000"/>
            <a:ext cx="4092813"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2435966"/>
            <a:ext cx="72771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38DF4A-7DDF-7C24-D39A-EA7EAF7CFE63}"/>
              </a:ext>
            </a:extLst>
          </p:cNvPr>
          <p:cNvCxnSpPr>
            <a:cxnSpLocks/>
          </p:cNvCxnSpPr>
          <p:nvPr/>
        </p:nvCxnSpPr>
        <p:spPr>
          <a:xfrm>
            <a:off x="7277100"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090730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7" y="762002"/>
            <a:ext cx="5294939" cy="1555895"/>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9" name="Footer Placeholder 8">
            <a:extLst>
              <a:ext uri="{FF2B5EF4-FFF2-40B4-BE49-F238E27FC236}">
                <a16:creationId xmlns:a16="http://schemas.microsoft.com/office/drawing/2014/main" id="{70F70C4A-BA92-6BFC-3B1F-307DC253CC2B}"/>
              </a:ext>
            </a:extLst>
          </p:cNvPr>
          <p:cNvSpPr>
            <a:spLocks noGrp="1"/>
          </p:cNvSpPr>
          <p:nvPr>
            <p:ph type="ftr" sz="quarter" idx="15"/>
          </p:nvPr>
        </p:nvSpPr>
        <p:spPr/>
        <p:txBody>
          <a:bodyPr/>
          <a:lstStyle/>
          <a:p>
            <a:r>
              <a:rPr lang="en-NZ"/>
              <a:t>Theresa ALAIMOANA – Financial CaPABILITY &amp; HOMEOWNERSHIP LEAD</a:t>
            </a:r>
            <a:endParaRPr lang="en-US" dirty="0"/>
          </a:p>
        </p:txBody>
      </p:sp>
      <p:sp>
        <p:nvSpPr>
          <p:cNvPr id="8" name="Date Placeholder 7">
            <a:extLst>
              <a:ext uri="{FF2B5EF4-FFF2-40B4-BE49-F238E27FC236}">
                <a16:creationId xmlns:a16="http://schemas.microsoft.com/office/drawing/2014/main" id="{E2862A36-3103-C394-ACDE-9712D22EC1E9}"/>
              </a:ext>
            </a:extLst>
          </p:cNvPr>
          <p:cNvSpPr>
            <a:spLocks noGrp="1"/>
          </p:cNvSpPr>
          <p:nvPr>
            <p:ph type="dt" sz="half" idx="14"/>
          </p:nvPr>
        </p:nvSpPr>
        <p:spPr>
          <a:xfrm>
            <a:off x="6340642" y="207982"/>
            <a:ext cx="1921315" cy="413360"/>
          </a:xfrm>
        </p:spPr>
        <p:txBody>
          <a:bodyPr/>
          <a:lstStyle/>
          <a:p>
            <a:r>
              <a:rPr lang="en-US"/>
              <a:t>Dec 4th 2025</a:t>
            </a:r>
          </a:p>
        </p:txBody>
      </p:sp>
      <p:sp>
        <p:nvSpPr>
          <p:cNvPr id="11" name="Slide Number Placeholder 10">
            <a:extLst>
              <a:ext uri="{FF2B5EF4-FFF2-40B4-BE49-F238E27FC236}">
                <a16:creationId xmlns:a16="http://schemas.microsoft.com/office/drawing/2014/main" id="{E054C547-CF4F-67F9-FBC5-A0BE282578D6}"/>
              </a:ext>
            </a:extLst>
          </p:cNvPr>
          <p:cNvSpPr>
            <a:spLocks noGrp="1"/>
          </p:cNvSpPr>
          <p:nvPr>
            <p:ph type="sldNum" sz="quarter" idx="16"/>
          </p:nvPr>
        </p:nvSpPr>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2442689"/>
            <a:ext cx="5875421" cy="4422032"/>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6340642" y="762000"/>
            <a:ext cx="5432239"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2435966"/>
            <a:ext cx="5875421"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638DF4A-7DDF-7C24-D39A-EA7EAF7CFE63}"/>
              </a:ext>
            </a:extLst>
          </p:cNvPr>
          <p:cNvCxnSpPr>
            <a:cxnSpLocks/>
          </p:cNvCxnSpPr>
          <p:nvPr/>
        </p:nvCxnSpPr>
        <p:spPr>
          <a:xfrm>
            <a:off x="5875423" y="0"/>
            <a:ext cx="0" cy="6857999"/>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86766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8" y="448056"/>
            <a:ext cx="11514759" cy="1124712"/>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0798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3614" y="1700784"/>
            <a:ext cx="3318170" cy="5157216"/>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801441" y="2130553"/>
            <a:ext cx="7971459" cy="4422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6C347961-3E7C-FAAC-2283-DA751A80201C}"/>
              </a:ext>
            </a:extLst>
          </p:cNvPr>
          <p:cNvCxnSpPr>
            <a:cxnSpLocks/>
          </p:cNvCxnSpPr>
          <p:nvPr/>
        </p:nvCxnSpPr>
        <p:spPr>
          <a:xfrm>
            <a:off x="0" y="1695518"/>
            <a:ext cx="1219200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E4B3C03-E31F-77F7-02F0-8C25E1C62792}"/>
              </a:ext>
            </a:extLst>
          </p:cNvPr>
          <p:cNvCxnSpPr>
            <a:cxnSpLocks/>
          </p:cNvCxnSpPr>
          <p:nvPr/>
        </p:nvCxnSpPr>
        <p:spPr>
          <a:xfrm>
            <a:off x="3318170" y="1695518"/>
            <a:ext cx="0" cy="5162482"/>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896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with Picture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5223554"/>
            <a:ext cx="11430000" cy="914400"/>
          </a:xfrm>
        </p:spPr>
        <p:txBody>
          <a:bodyPr vert="horz" lIns="91440" tIns="45720" rIns="91440" bIns="45720" rtlCol="0" anchor="b">
            <a:normAutofit/>
          </a:bodyPr>
          <a:lstStyle>
            <a:lvl1pPr>
              <a:defRPr lang="en-US" sz="44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6083090"/>
            <a:ext cx="11429999" cy="566928"/>
          </a:xfrm>
        </p:spPr>
        <p:txBody>
          <a:bodyPr vert="horz" lIns="91440" tIns="45720" rIns="91440" bIns="45720" rtlCol="0" anchor="ctr">
            <a:normAutofit/>
          </a:bodyPr>
          <a:lstStyle>
            <a:lvl1pPr marL="0" indent="0">
              <a:buNone/>
              <a:defRPr lang="en-US" dirty="0"/>
            </a:lvl1pPr>
          </a:lstStyle>
          <a:p>
            <a:pPr lvl="0"/>
            <a:r>
              <a:rPr lang="en-US"/>
              <a:t>Click to edit Master subtitle style</a:t>
            </a:r>
            <a:endParaRPr lang="en-US" dirty="0"/>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0" y="0"/>
            <a:ext cx="12192000" cy="5069400"/>
          </a:xfrm>
          <a:blipFill>
            <a:blip r:embed="rId2">
              <a:alphaModFix amt="8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rgbClr val="FFFFFF"/>
                </a:solidFill>
                <a:effectLst>
                  <a:outerShdw blurRad="38100" dist="38100" dir="2700000" algn="tl">
                    <a:srgbClr val="000000">
                      <a:alpha val="43137"/>
                    </a:srgbClr>
                  </a:outerShdw>
                </a:effectLst>
              </a:defRPr>
            </a:lvl1pPr>
          </a:lstStyle>
          <a:p>
            <a:r>
              <a:rPr lang="en-US"/>
              <a:t>Dec 4th 2025</a:t>
            </a:r>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8ABE8472-319C-7663-7B71-2A6549DED7EF}"/>
              </a:ext>
            </a:extLst>
          </p:cNvPr>
          <p:cNvCxnSpPr>
            <a:cxnSpLocks/>
          </p:cNvCxnSpPr>
          <p:nvPr/>
        </p:nvCxnSpPr>
        <p:spPr>
          <a:xfrm>
            <a:off x="0" y="5068350"/>
            <a:ext cx="12188952"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876234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1152143"/>
            <a:ext cx="4350052" cy="2620959"/>
          </a:xfrm>
        </p:spPr>
        <p:txBody>
          <a:bodyPr vert="horz" lIns="91440" tIns="45720" rIns="91440" bIns="45720" rtlCol="0" anchor="t">
            <a:normAutofit/>
          </a:bodyPr>
          <a:lstStyle>
            <a:lvl1pPr>
              <a:defRPr lang="en-US" sz="7200"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5364000" y="210312"/>
            <a:ext cx="1569350"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4089769"/>
            <a:ext cx="4921917" cy="2777751"/>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3" y="1152144"/>
            <a:ext cx="6414499" cy="5401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4083425"/>
            <a:ext cx="4921917"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7E856F-6265-38B0-6F7D-95063C760CBC}"/>
              </a:ext>
            </a:extLst>
          </p:cNvPr>
          <p:cNvCxnSpPr>
            <a:cxnSpLocks/>
          </p:cNvCxnSpPr>
          <p:nvPr/>
        </p:nvCxnSpPr>
        <p:spPr>
          <a:xfrm>
            <a:off x="4925804"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579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7874" y="5197449"/>
            <a:ext cx="4244126" cy="1463040"/>
          </a:xfrm>
        </p:spPr>
        <p:txBody>
          <a:bodyPr vert="horz" lIns="91440" tIns="45720" rIns="91440" bIns="45720" rtlCol="0" anchor="t">
            <a:normAutofit/>
          </a:bodyPr>
          <a:lstStyle>
            <a:lvl1pPr>
              <a:defRPr lang="en-US" dirty="0"/>
            </a:lvl1pPr>
          </a:lstStyle>
          <a:p>
            <a:pPr lvl="0"/>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5358383" y="210312"/>
            <a:ext cx="1569350"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p>
            <a:fld id="{753D0FD4-819D-4187-8797-C35567B41C78}" type="slidenum">
              <a:rPr lang="en-US" smtClean="0"/>
              <a:t>‹#›</a:t>
            </a:fld>
            <a:endParaRPr lang="en-US"/>
          </a:p>
        </p:txBody>
      </p:sp>
      <p:sp>
        <p:nvSpPr>
          <p:cNvPr id="10" name="Picture Placeholder 9">
            <a:extLst>
              <a:ext uri="{FF2B5EF4-FFF2-40B4-BE49-F238E27FC236}">
                <a16:creationId xmlns:a16="http://schemas.microsoft.com/office/drawing/2014/main" id="{8B20793B-4169-98D6-7E6E-52EB5096D05F}"/>
              </a:ext>
            </a:extLst>
          </p:cNvPr>
          <p:cNvSpPr>
            <a:spLocks noGrp="1"/>
          </p:cNvSpPr>
          <p:nvPr>
            <p:ph type="pic" sz="quarter" idx="13" hasCustomPrompt="1"/>
          </p:nvPr>
        </p:nvSpPr>
        <p:spPr>
          <a:xfrm>
            <a:off x="0" y="794335"/>
            <a:ext cx="4921917" cy="4047478"/>
          </a:xfrm>
          <a:blipFill>
            <a:blip r:embed="rId2">
              <a:alphaModFix amt="8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5358384" y="1152144"/>
            <a:ext cx="6382512" cy="53400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788F70BF-1865-3761-955D-0621AA22B818}"/>
              </a:ext>
            </a:extLst>
          </p:cNvPr>
          <p:cNvCxnSpPr>
            <a:cxnSpLocks/>
          </p:cNvCxnSpPr>
          <p:nvPr/>
        </p:nvCxnSpPr>
        <p:spPr>
          <a:xfrm>
            <a:off x="0" y="4841814"/>
            <a:ext cx="4921917"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F7E856F-6265-38B0-6F7D-95063C760CBC}"/>
              </a:ext>
            </a:extLst>
          </p:cNvPr>
          <p:cNvCxnSpPr>
            <a:cxnSpLocks/>
          </p:cNvCxnSpPr>
          <p:nvPr/>
        </p:nvCxnSpPr>
        <p:spPr>
          <a:xfrm>
            <a:off x="4925804"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7670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Number Large">
    <p:bg>
      <p:bgPr>
        <a:solidFill>
          <a:schemeClr val="bg2">
            <a:lumMod val="90000"/>
            <a:alpha val="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571232" y="1188720"/>
            <a:ext cx="4069080" cy="4480560"/>
          </a:xfrm>
        </p:spPr>
        <p:txBody>
          <a:bodyPr anchor="ctr">
            <a:normAutofit/>
          </a:bodyPr>
          <a:lstStyle>
            <a:lvl1pPr>
              <a:lnSpc>
                <a:spcPct val="110000"/>
              </a:lnSpc>
              <a:defRPr sz="2800" cap="none" baseline="0">
                <a:solidFill>
                  <a:schemeClr val="tx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448056" y="1609344"/>
            <a:ext cx="6775704" cy="4151376"/>
          </a:xfrm>
        </p:spPr>
        <p:txBody>
          <a:bodyPr vert="horz" lIns="91440" tIns="45720" rIns="91440" bIns="45720" rtlCol="0" anchor="ctr">
            <a:normAutofit/>
          </a:bodyPr>
          <a:lstStyle>
            <a:lvl1pPr marL="0" indent="0" algn="r">
              <a:lnSpc>
                <a:spcPct val="70000"/>
              </a:lnSpc>
              <a:buNone/>
              <a:defRPr lang="en-US" sz="33400" dirty="0">
                <a:solidFill>
                  <a:schemeClr val="accent1"/>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normAutofit/>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normAutofit/>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normAutofit/>
          </a:bodyPr>
          <a:lstStyle>
            <a:lvl1pPr>
              <a:defRPr>
                <a:solidFill>
                  <a:schemeClr val="tx2"/>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C34144DB-F44E-C5EB-68A1-D39E3F401C4E}"/>
              </a:ext>
            </a:extLst>
          </p:cNvPr>
          <p:cNvCxnSpPr>
            <a:cxnSpLocks/>
          </p:cNvCxnSpPr>
          <p:nvPr/>
        </p:nvCxnSpPr>
        <p:spPr>
          <a:xfrm>
            <a:off x="0" y="60694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7948243"/>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Number Large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20624" y="5349240"/>
            <a:ext cx="11414692" cy="1225296"/>
          </a:xfrm>
        </p:spPr>
        <p:txBody>
          <a:bodyPr anchor="t">
            <a:normAutofit/>
          </a:bodyPr>
          <a:lstStyle>
            <a:lvl1pPr>
              <a:lnSpc>
                <a:spcPct val="80000"/>
              </a:lnSpc>
              <a:defRPr sz="4000" cap="all" spc="100" baseline="0">
                <a:solidFill>
                  <a:schemeClr val="tx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219455" y="1188321"/>
            <a:ext cx="11615861" cy="4258079"/>
          </a:xfrm>
        </p:spPr>
        <p:txBody>
          <a:bodyPr vert="horz" lIns="91440" tIns="45720" rIns="91440" bIns="45720" rtlCol="0" anchor="b">
            <a:normAutofit/>
          </a:bodyPr>
          <a:lstStyle>
            <a:lvl1pPr marL="0" indent="0">
              <a:lnSpc>
                <a:spcPct val="70000"/>
              </a:lnSpc>
              <a:buNone/>
              <a:defRPr lang="en-US" sz="40100" dirty="0">
                <a:ln>
                  <a:solidFill>
                    <a:schemeClr val="tx2"/>
                  </a:solidFill>
                </a:ln>
                <a:solidFill>
                  <a:schemeClr val="bg2"/>
                </a:solidFill>
                <a:latin typeface="+mj-lt"/>
              </a:defRPr>
            </a:lvl1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normAutofit/>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normAutofit/>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normAutofit/>
          </a:bodyPr>
          <a:lstStyle>
            <a:lvl1pPr>
              <a:defRPr>
                <a:solidFill>
                  <a:schemeClr val="tx2"/>
                </a:solidFill>
              </a:defRPr>
            </a:lvl1p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367407E9-9629-73EA-8583-87EC092046E4}"/>
              </a:ext>
            </a:extLst>
          </p:cNvPr>
          <p:cNvCxnSpPr>
            <a:cxnSpLocks/>
          </p:cNvCxnSpPr>
          <p:nvPr/>
        </p:nvCxnSpPr>
        <p:spPr>
          <a:xfrm>
            <a:off x="0" y="5055918"/>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1EB09F8-0C93-A873-28FE-48A38B4CEAD9}"/>
              </a:ext>
            </a:extLst>
          </p:cNvPr>
          <p:cNvCxnSpPr>
            <a:cxnSpLocks/>
          </p:cNvCxnSpPr>
          <p:nvPr/>
        </p:nvCxnSpPr>
        <p:spPr>
          <a:xfrm>
            <a:off x="0" y="788718"/>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3759223"/>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Number Lar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7571232" y="1188720"/>
            <a:ext cx="4069080" cy="4480560"/>
          </a:xfrm>
        </p:spPr>
        <p:txBody>
          <a:bodyPr anchor="ctr">
            <a:normAutofit/>
          </a:bodyPr>
          <a:lstStyle>
            <a:lvl1pPr>
              <a:lnSpc>
                <a:spcPct val="110000"/>
              </a:lnSpc>
              <a:defRPr sz="2800" cap="none" baseline="0">
                <a:solidFill>
                  <a:schemeClr val="tx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448056" y="1609344"/>
            <a:ext cx="6775704" cy="4151376"/>
          </a:xfrm>
        </p:spPr>
        <p:txBody>
          <a:bodyPr vert="horz" lIns="91440" tIns="45720" rIns="91440" bIns="45720" rtlCol="0" anchor="ctr">
            <a:normAutofit/>
          </a:bodyPr>
          <a:lstStyle>
            <a:lvl1pPr marL="0" indent="0" algn="r">
              <a:lnSpc>
                <a:spcPct val="70000"/>
              </a:lnSpc>
              <a:buNone/>
              <a:defRPr lang="en-US" sz="33400" dirty="0">
                <a:solidFill>
                  <a:schemeClr val="tx2"/>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C34144DB-F44E-C5EB-68A1-D39E3F401C4E}"/>
              </a:ext>
            </a:extLst>
          </p:cNvPr>
          <p:cNvCxnSpPr>
            <a:cxnSpLocks/>
          </p:cNvCxnSpPr>
          <p:nvPr/>
        </p:nvCxnSpPr>
        <p:spPr>
          <a:xfrm>
            <a:off x="0" y="60694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8809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Number Larg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411480" y="5172725"/>
            <a:ext cx="11356848" cy="777240"/>
          </a:xfrm>
        </p:spPr>
        <p:txBody>
          <a:bodyPr anchor="ctr">
            <a:normAutofit/>
          </a:bodyPr>
          <a:lstStyle>
            <a:lvl1pPr algn="ctr">
              <a:lnSpc>
                <a:spcPct val="110000"/>
              </a:lnSpc>
              <a:defRPr sz="2000" cap="all" spc="100" baseline="0">
                <a:solidFill>
                  <a:schemeClr val="tx2">
                    <a:lumMod val="90000"/>
                  </a:schemeClr>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822960" y="1201036"/>
            <a:ext cx="10543032" cy="4050792"/>
          </a:xfrm>
        </p:spPr>
        <p:txBody>
          <a:bodyPr vert="horz" lIns="91440" tIns="45720" rIns="91440" bIns="45720" rtlCol="0" anchor="t">
            <a:normAutofit/>
          </a:bodyPr>
          <a:lstStyle>
            <a:lvl1pPr marL="0" indent="0" algn="ctr">
              <a:lnSpc>
                <a:spcPct val="70000"/>
              </a:lnSpc>
              <a:buNone/>
              <a:defRPr lang="en-US" sz="40100" dirty="0">
                <a:solidFill>
                  <a:schemeClr val="tx2">
                    <a:lumMod val="90000"/>
                  </a:schemeClr>
                </a:solidFill>
                <a:latin typeface="+mj-lt"/>
              </a:defRPr>
            </a:lvl1pPr>
            <a:lvl2pPr marL="457200" indent="0">
              <a:buNone/>
              <a:defRPr lang="en-US" dirty="0">
                <a:solidFill>
                  <a:schemeClr val="accent3">
                    <a:lumMod val="20000"/>
                    <a:lumOff val="80000"/>
                  </a:schemeClr>
                </a:solidFill>
              </a:defRPr>
            </a:lvl2pPr>
            <a:lvl3pPr>
              <a:defRPr lang="en-US" dirty="0">
                <a:solidFill>
                  <a:schemeClr val="accent3">
                    <a:lumMod val="20000"/>
                    <a:lumOff val="80000"/>
                  </a:schemeClr>
                </a:solidFill>
              </a:defRPr>
            </a:lvl3pPr>
            <a:lvl4pPr>
              <a:defRPr lang="en-US" dirty="0">
                <a:solidFill>
                  <a:schemeClr val="accent3">
                    <a:lumMod val="20000"/>
                    <a:lumOff val="80000"/>
                  </a:schemeClr>
                </a:solidFill>
              </a:defRPr>
            </a:lvl4pPr>
            <a:lvl5pPr>
              <a:defRPr lang="en-US" dirty="0">
                <a:solidFill>
                  <a:schemeClr val="accent3">
                    <a:lumMod val="20000"/>
                    <a:lumOff val="80000"/>
                  </a:schemeClr>
                </a:solidFill>
              </a:defRPr>
            </a:lvl5pPr>
          </a:lstStyle>
          <a:p>
            <a:pPr lvl="0"/>
            <a:r>
              <a:rPr lang="en-US" dirty="0"/>
              <a:t>##%</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254495"/>
            <a:ext cx="2962656" cy="411480"/>
          </a:xfrm>
        </p:spPr>
        <p:txBody>
          <a:bodyPr/>
          <a:lstStyle>
            <a:lvl1pPr>
              <a:defRPr>
                <a:solidFill>
                  <a:schemeClr val="tx2">
                    <a:lumMod val="90000"/>
                  </a:schemeClr>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6254495"/>
            <a:ext cx="1679642" cy="411480"/>
          </a:xfrm>
        </p:spPr>
        <p:txBody>
          <a:bodyPr/>
          <a:lstStyle>
            <a:lvl1pPr>
              <a:defRPr>
                <a:solidFill>
                  <a:schemeClr val="tx2">
                    <a:lumMod val="90000"/>
                  </a:schemeClr>
                </a:solidFill>
              </a:defRPr>
            </a:lvl1p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54496"/>
            <a:ext cx="546447" cy="413360"/>
          </a:xfrm>
        </p:spPr>
        <p:txBody>
          <a:bodyPr/>
          <a:lstStyle>
            <a:lvl1pPr>
              <a:defRPr>
                <a:solidFill>
                  <a:schemeClr val="tx2">
                    <a:lumMod val="90000"/>
                  </a:schemeClr>
                </a:solidFill>
              </a:defRPr>
            </a:lvl1pPr>
          </a:lstStyle>
          <a:p>
            <a:fld id="{753D0FD4-819D-4187-8797-C35567B41C78}" type="slidenum">
              <a:rPr lang="en-US" smtClean="0"/>
              <a:t>‹#›</a:t>
            </a:fld>
            <a:endParaRPr lang="en-US"/>
          </a:p>
        </p:txBody>
      </p:sp>
      <p:cxnSp>
        <p:nvCxnSpPr>
          <p:cNvPr id="10" name="Straight Connector 9">
            <a:extLst>
              <a:ext uri="{FF2B5EF4-FFF2-40B4-BE49-F238E27FC236}">
                <a16:creationId xmlns:a16="http://schemas.microsoft.com/office/drawing/2014/main" id="{2059084B-1C57-0F86-56B0-E7DC2934BA40}"/>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3344636A-F38C-DF3B-6439-B5B73A797B53}"/>
              </a:ext>
            </a:extLst>
          </p:cNvPr>
          <p:cNvCxnSpPr>
            <a:cxnSpLocks/>
          </p:cNvCxnSpPr>
          <p:nvPr/>
        </p:nvCxnSpPr>
        <p:spPr>
          <a:xfrm>
            <a:off x="0" y="5274776"/>
            <a:ext cx="12192000" cy="0"/>
          </a:xfrm>
          <a:prstGeom prst="line">
            <a:avLst/>
          </a:prstGeom>
          <a:ln w="9525">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4270668"/>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tatement">
    <p:bg>
      <p:bgPr>
        <a:solidFill>
          <a:schemeClr val="bg2">
            <a:lumMod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17773" y="914400"/>
            <a:ext cx="10045427" cy="4464554"/>
          </a:xfrm>
        </p:spPr>
        <p:txBody>
          <a:bodyPr anchor="ctr">
            <a:noAutofit/>
          </a:bodyPr>
          <a:lstStyle>
            <a:lvl1pPr marL="0" indent="0">
              <a:lnSpc>
                <a:spcPct val="75000"/>
              </a:lnSpc>
              <a:buNone/>
              <a:defRPr sz="8800" b="0">
                <a:solidFill>
                  <a:schemeClr val="tx2"/>
                </a:solidFill>
                <a:latin typeface="+mj-lt"/>
              </a:defRPr>
            </a:lvl1pPr>
            <a:lvl2pPr marL="228600" indent="0">
              <a:lnSpc>
                <a:spcPct val="100000"/>
              </a:lnSpc>
              <a:buNone/>
              <a:defRPr sz="8000" b="0">
                <a:solidFill>
                  <a:schemeClr val="tx2"/>
                </a:solidFill>
                <a:latin typeface="+mj-lt"/>
              </a:defRPr>
            </a:lvl2pPr>
            <a:lvl3pPr marL="457200" indent="0">
              <a:lnSpc>
                <a:spcPct val="100000"/>
              </a:lnSpc>
              <a:buNone/>
              <a:defRPr sz="7200" b="0">
                <a:solidFill>
                  <a:schemeClr val="tx2"/>
                </a:solidFill>
                <a:latin typeface="+mj-lt"/>
              </a:defRPr>
            </a:lvl3pPr>
            <a:lvl4pPr marL="685800" indent="0">
              <a:lnSpc>
                <a:spcPct val="100000"/>
              </a:lnSpc>
              <a:buNone/>
              <a:defRPr sz="6600" b="0">
                <a:solidFill>
                  <a:schemeClr val="tx2"/>
                </a:solidFill>
                <a:latin typeface="+mj-lt"/>
              </a:defRPr>
            </a:lvl4pPr>
            <a:lvl5pPr marL="914400" indent="0">
              <a:lnSpc>
                <a:spcPct val="100000"/>
              </a:lnSpc>
              <a:buNone/>
              <a:defRPr sz="6000" b="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3640"/>
            <a:ext cx="2963692" cy="413360"/>
          </a:xfrm>
        </p:spPr>
        <p:txBody>
          <a:bodyPr/>
          <a:lstStyle/>
          <a:p>
            <a:r>
              <a:rPr lang="en-NZ"/>
              <a:t>Theresa ALAIMOANA – Financial CaPABILITY &amp; HOMEOWNERSHIP LEAD</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680069" y="6263640"/>
            <a:ext cx="1921315" cy="413360"/>
          </a:xfrm>
        </p:spPr>
        <p:txBody>
          <a:bodyPr/>
          <a:lstStyle/>
          <a:p>
            <a:r>
              <a:rPr lang="en-US"/>
              <a:t>Dec 4th 2025</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3640"/>
            <a:ext cx="546447" cy="413360"/>
          </a:xfrm>
        </p:spPr>
        <p:txBody>
          <a:bodyPr/>
          <a:lstStyle/>
          <a:p>
            <a:fld id="{753D0FD4-819D-4187-8797-C35567B41C78}" type="slidenum">
              <a:rPr lang="en-US" smtClean="0"/>
              <a:t>‹#›</a:t>
            </a:fld>
            <a:endParaRPr lang="en-US" dirty="0"/>
          </a:p>
        </p:txBody>
      </p:sp>
      <p:cxnSp>
        <p:nvCxnSpPr>
          <p:cNvPr id="6" name="Straight Connector 5">
            <a:extLst>
              <a:ext uri="{FF2B5EF4-FFF2-40B4-BE49-F238E27FC236}">
                <a16:creationId xmlns:a16="http://schemas.microsoft.com/office/drawing/2014/main" id="{1A935D4C-A027-60A0-BEB8-B1A89C1C5E3A}"/>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823852"/>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tatement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lvl1pPr>
              <a:defRPr>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576945" y="1341912"/>
            <a:ext cx="7024439" cy="4120737"/>
          </a:xfrm>
        </p:spPr>
        <p:txBody>
          <a:bodyPr anchor="ctr">
            <a:normAutofit/>
          </a:bodyPr>
          <a:lstStyle>
            <a:lvl1pPr marL="0" indent="0" algn="ctr">
              <a:lnSpc>
                <a:spcPct val="75000"/>
              </a:lnSpc>
              <a:buNone/>
              <a:defRPr sz="5400" b="0">
                <a:solidFill>
                  <a:schemeClr val="tx2"/>
                </a:solidFill>
                <a:latin typeface="+mj-lt"/>
              </a:defRPr>
            </a:lvl1pPr>
            <a:lvl2pPr marL="228600" indent="0" algn="ctr">
              <a:lnSpc>
                <a:spcPct val="75000"/>
              </a:lnSpc>
              <a:buNone/>
              <a:defRPr sz="4800" b="0">
                <a:solidFill>
                  <a:schemeClr val="tx2"/>
                </a:solidFill>
                <a:latin typeface="+mj-lt"/>
              </a:defRPr>
            </a:lvl2pPr>
            <a:lvl3pPr marL="457200" indent="0" algn="ctr">
              <a:lnSpc>
                <a:spcPct val="75000"/>
              </a:lnSpc>
              <a:buNone/>
              <a:defRPr sz="4400" b="0">
                <a:solidFill>
                  <a:schemeClr val="tx2"/>
                </a:solidFill>
                <a:latin typeface="+mj-lt"/>
              </a:defRPr>
            </a:lvl3pPr>
            <a:lvl4pPr marL="685800" indent="0" algn="ctr">
              <a:lnSpc>
                <a:spcPct val="75000"/>
              </a:lnSpc>
              <a:buNone/>
              <a:defRPr sz="4000" b="0">
                <a:solidFill>
                  <a:schemeClr val="tx2"/>
                </a:solidFill>
                <a:latin typeface="+mj-lt"/>
              </a:defRPr>
            </a:lvl4pPr>
            <a:lvl5pPr marL="914400" indent="0" algn="ctr">
              <a:lnSpc>
                <a:spcPct val="75000"/>
              </a:lnSpc>
              <a:buNone/>
              <a:defRPr sz="3600" b="0">
                <a:solidFill>
                  <a:schemeClr val="tx2"/>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4164"/>
            <a:ext cx="2963692" cy="413360"/>
          </a:xfrm>
        </p:spPr>
        <p:txBody>
          <a:bodyPr/>
          <a:lstStyle>
            <a:lvl1pPr>
              <a:defRPr>
                <a:solidFill>
                  <a:schemeClr val="tx2"/>
                </a:solidFill>
              </a:defRPr>
            </a:lvl1pPr>
          </a:lstStyle>
          <a:p>
            <a:r>
              <a:rPr lang="en-NZ"/>
              <a:t>Theresa ALAIMOANA – Financial CaPABILITY &amp; HOMEOWNERSHIP LEAD</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921742" y="6264164"/>
            <a:ext cx="1679642" cy="413360"/>
          </a:xfrm>
        </p:spPr>
        <p:txBody>
          <a:bodyPr/>
          <a:lstStyle>
            <a:lvl1pPr>
              <a:defRPr>
                <a:solidFill>
                  <a:schemeClr val="tx2"/>
                </a:solidFill>
              </a:defRPr>
            </a:lvl1pPr>
          </a:lstStyle>
          <a:p>
            <a:r>
              <a:rPr lang="en-US"/>
              <a:t>Dec 4th 2025</a:t>
            </a:r>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4164"/>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6" name="Straight Connector 5">
            <a:extLst>
              <a:ext uri="{FF2B5EF4-FFF2-40B4-BE49-F238E27FC236}">
                <a16:creationId xmlns:a16="http://schemas.microsoft.com/office/drawing/2014/main" id="{236ED6FE-B4BC-74F3-6CA8-3B4200CEE7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2008063B-506A-41A1-A6EA-745A876C5191}"/>
              </a:ext>
            </a:extLst>
          </p:cNvPr>
          <p:cNvCxnSpPr>
            <a:cxnSpLocks/>
          </p:cNvCxnSpPr>
          <p:nvPr/>
        </p:nvCxnSpPr>
        <p:spPr>
          <a:xfrm>
            <a:off x="0" y="78162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2758C90-B148-7153-9C80-0F1076997894}"/>
              </a:ext>
            </a:extLst>
          </p:cNvPr>
          <p:cNvCxnSpPr>
            <a:cxnSpLocks/>
          </p:cNvCxnSpPr>
          <p:nvPr/>
        </p:nvCxnSpPr>
        <p:spPr>
          <a:xfrm>
            <a:off x="1693484"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5474C37-D361-EDB7-BCC5-35E1A6EC3D9B}"/>
              </a:ext>
            </a:extLst>
          </p:cNvPr>
          <p:cNvCxnSpPr>
            <a:cxnSpLocks/>
          </p:cNvCxnSpPr>
          <p:nvPr/>
        </p:nvCxnSpPr>
        <p:spPr>
          <a:xfrm>
            <a:off x="10491119" y="781627"/>
            <a:ext cx="0" cy="5276273"/>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20901390"/>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tatement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14400"/>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51725" y="1940090"/>
            <a:ext cx="10392476" cy="4614714"/>
          </a:xfrm>
        </p:spPr>
        <p:txBody>
          <a:bodyPr anchor="b">
            <a:noAutofit/>
          </a:bodyPr>
          <a:lstStyle>
            <a:lvl1pPr marL="0" indent="0">
              <a:lnSpc>
                <a:spcPct val="73000"/>
              </a:lnSpc>
              <a:buNone/>
              <a:defRPr sz="9600" b="0" cap="all" baseline="0">
                <a:solidFill>
                  <a:schemeClr val="tx2">
                    <a:lumMod val="75000"/>
                  </a:schemeClr>
                </a:solidFill>
                <a:latin typeface="+mj-lt"/>
              </a:defRPr>
            </a:lvl1pPr>
            <a:lvl2pPr marL="228600" indent="0">
              <a:lnSpc>
                <a:spcPct val="73000"/>
              </a:lnSpc>
              <a:buNone/>
              <a:defRPr sz="8800" b="0" cap="all" baseline="0">
                <a:solidFill>
                  <a:schemeClr val="tx2">
                    <a:lumMod val="75000"/>
                  </a:schemeClr>
                </a:solidFill>
                <a:latin typeface="+mj-lt"/>
              </a:defRPr>
            </a:lvl2pPr>
            <a:lvl3pPr marL="457200" indent="0">
              <a:lnSpc>
                <a:spcPct val="73000"/>
              </a:lnSpc>
              <a:buNone/>
              <a:defRPr sz="8000" b="0" cap="all" baseline="0">
                <a:solidFill>
                  <a:schemeClr val="tx2">
                    <a:lumMod val="75000"/>
                  </a:schemeClr>
                </a:solidFill>
                <a:latin typeface="+mj-lt"/>
              </a:defRPr>
            </a:lvl3pPr>
            <a:lvl4pPr marL="685800" indent="0">
              <a:lnSpc>
                <a:spcPct val="73000"/>
              </a:lnSpc>
              <a:buNone/>
              <a:defRPr sz="7200" b="0" cap="all" baseline="0">
                <a:solidFill>
                  <a:schemeClr val="tx2">
                    <a:lumMod val="75000"/>
                  </a:schemeClr>
                </a:solidFill>
                <a:latin typeface="+mj-lt"/>
              </a:defRPr>
            </a:lvl4pPr>
            <a:lvl5pPr marL="914400" indent="0">
              <a:lnSpc>
                <a:spcPct val="73000"/>
              </a:lnSpc>
              <a:buNone/>
              <a:defRPr sz="6600" b="0" cap="all" baseline="0">
                <a:solidFill>
                  <a:schemeClr val="tx2">
                    <a:lumMod val="75000"/>
                  </a:schemeClr>
                </a:solidFill>
                <a:latin typeface="+mj-lt"/>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p:txBody>
          <a:bodyPr/>
          <a:lstStyle>
            <a:lvl1pPr>
              <a:defRPr>
                <a:solidFill>
                  <a:schemeClr val="tx2">
                    <a:lumMod val="90000"/>
                  </a:schemeClr>
                </a:solidFill>
              </a:defRPr>
            </a:lvl1pPr>
          </a:lstStyle>
          <a:p>
            <a:r>
              <a:rPr lang="en-NZ"/>
              <a:t>Theresa ALAIMOANA – Financial CaPABILITY &amp; HOMEOWNERSHIP LEAD</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p:txBody>
          <a:bodyPr/>
          <a:lstStyle>
            <a:lvl1pPr>
              <a:defRPr>
                <a:solidFill>
                  <a:schemeClr val="tx2">
                    <a:lumMod val="90000"/>
                  </a:schemeClr>
                </a:solidFill>
              </a:defRPr>
            </a:lvl1pPr>
          </a:lstStyle>
          <a:p>
            <a:r>
              <a:rPr lang="en-US"/>
              <a:t>Dec 4th 2025</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p:txBody>
          <a:bodyPr/>
          <a:lstStyle>
            <a:lvl1pPr>
              <a:defRPr>
                <a:solidFill>
                  <a:schemeClr val="tx2">
                    <a:lumMod val="90000"/>
                  </a:schemeClr>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3EBBBFEC-32A4-8333-CEC0-6858CB1833EF}"/>
              </a:ext>
            </a:extLst>
          </p:cNvPr>
          <p:cNvCxnSpPr>
            <a:cxnSpLocks/>
          </p:cNvCxnSpPr>
          <p:nvPr/>
        </p:nvCxnSpPr>
        <p:spPr>
          <a:xfrm>
            <a:off x="0" y="789563"/>
            <a:ext cx="12192000" cy="0"/>
          </a:xfrm>
          <a:prstGeom prst="line">
            <a:avLst/>
          </a:prstGeom>
          <a:ln w="9525">
            <a:solidFill>
              <a:schemeClr val="tx2">
                <a:lumMod val="9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8178486"/>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tatement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723098" y="-1133856"/>
            <a:ext cx="10090646" cy="914400"/>
          </a:xfrm>
        </p:spPr>
        <p:txBody>
          <a:bodyPr/>
          <a:lstStyle>
            <a:lvl1pPr>
              <a:defRPr>
                <a:solidFill>
                  <a:schemeClr val="tx2"/>
                </a:solidFill>
              </a:defRPr>
            </a:lvl1p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317773" y="384048"/>
            <a:ext cx="10090646" cy="4783756"/>
          </a:xfrm>
        </p:spPr>
        <p:txBody>
          <a:bodyPr anchor="t">
            <a:noAutofit/>
          </a:bodyPr>
          <a:lstStyle>
            <a:lvl1pPr marL="0" indent="0">
              <a:lnSpc>
                <a:spcPct val="100000"/>
              </a:lnSpc>
              <a:buNone/>
              <a:defRPr sz="7200" b="0">
                <a:solidFill>
                  <a:schemeClr val="accent1"/>
                </a:solidFill>
              </a:defRPr>
            </a:lvl1pPr>
            <a:lvl2pPr marL="228600" indent="0">
              <a:lnSpc>
                <a:spcPct val="100000"/>
              </a:lnSpc>
              <a:buNone/>
              <a:defRPr sz="6600" b="0">
                <a:solidFill>
                  <a:schemeClr val="accent1"/>
                </a:solidFill>
              </a:defRPr>
            </a:lvl2pPr>
            <a:lvl3pPr marL="457200" indent="0">
              <a:lnSpc>
                <a:spcPct val="100000"/>
              </a:lnSpc>
              <a:buNone/>
              <a:defRPr sz="6000" b="0">
                <a:solidFill>
                  <a:schemeClr val="accent1"/>
                </a:solidFill>
              </a:defRPr>
            </a:lvl3pPr>
            <a:lvl4pPr marL="685800" indent="0">
              <a:lnSpc>
                <a:spcPct val="100000"/>
              </a:lnSpc>
              <a:buNone/>
              <a:defRPr sz="5400" b="0">
                <a:solidFill>
                  <a:schemeClr val="accent1"/>
                </a:solidFill>
              </a:defRPr>
            </a:lvl4pPr>
            <a:lvl5pPr marL="914400" indent="0">
              <a:lnSpc>
                <a:spcPct val="100000"/>
              </a:lnSpc>
              <a:buNone/>
              <a:defRPr sz="4800" b="0">
                <a:solidFill>
                  <a:schemeClr val="accent1"/>
                </a:solidFill>
              </a:defRPr>
            </a:lvl5pPr>
          </a:lstStyle>
          <a:p>
            <a:pPr lvl="0"/>
            <a:r>
              <a:rPr lang="en-US" dirty="0"/>
              <a:t>Click to edit Statement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a:extLst>
              <a:ext uri="{FF2B5EF4-FFF2-40B4-BE49-F238E27FC236}">
                <a16:creationId xmlns:a16="http://schemas.microsoft.com/office/drawing/2014/main" id="{3D56E87B-2252-4382-E6E7-15A81BCC8029}"/>
              </a:ext>
            </a:extLst>
          </p:cNvPr>
          <p:cNvSpPr>
            <a:spLocks noGrp="1"/>
          </p:cNvSpPr>
          <p:nvPr>
            <p:ph type="ftr" sz="quarter" idx="11"/>
          </p:nvPr>
        </p:nvSpPr>
        <p:spPr>
          <a:xfrm>
            <a:off x="317773" y="6264164"/>
            <a:ext cx="2963692" cy="413360"/>
          </a:xfrm>
        </p:spPr>
        <p:txBody>
          <a:bodyPr/>
          <a:lstStyle>
            <a:lvl1pPr>
              <a:defRPr>
                <a:solidFill>
                  <a:schemeClr val="tx2"/>
                </a:solidFill>
              </a:defRPr>
            </a:lvl1pPr>
          </a:lstStyle>
          <a:p>
            <a:r>
              <a:rPr lang="en-NZ"/>
              <a:t>Theresa ALAIMOANA – Financial CaPABILITY &amp; HOMEOWNERSHIP LEAD</a:t>
            </a:r>
            <a:endParaRPr lang="en-US" dirty="0"/>
          </a:p>
        </p:txBody>
      </p:sp>
      <p:sp>
        <p:nvSpPr>
          <p:cNvPr id="3" name="Date Placeholder 2">
            <a:extLst>
              <a:ext uri="{FF2B5EF4-FFF2-40B4-BE49-F238E27FC236}">
                <a16:creationId xmlns:a16="http://schemas.microsoft.com/office/drawing/2014/main" id="{67F688C7-1128-9027-65E4-A17BBE7DDDF0}"/>
              </a:ext>
            </a:extLst>
          </p:cNvPr>
          <p:cNvSpPr>
            <a:spLocks noGrp="1"/>
          </p:cNvSpPr>
          <p:nvPr>
            <p:ph type="dt" sz="half" idx="10"/>
          </p:nvPr>
        </p:nvSpPr>
        <p:spPr>
          <a:xfrm>
            <a:off x="7921741" y="6264164"/>
            <a:ext cx="2486677" cy="413360"/>
          </a:xfrm>
        </p:spPr>
        <p:txBody>
          <a:bodyPr/>
          <a:lstStyle>
            <a:lvl1pPr>
              <a:defRPr>
                <a:solidFill>
                  <a:schemeClr val="tx2"/>
                </a:solidFill>
              </a:defRPr>
            </a:lvl1pPr>
          </a:lstStyle>
          <a:p>
            <a:r>
              <a:rPr lang="en-US"/>
              <a:t>Dec 4th 2025</a:t>
            </a:r>
            <a:endParaRPr lang="en-US" dirty="0"/>
          </a:p>
        </p:txBody>
      </p:sp>
      <p:sp>
        <p:nvSpPr>
          <p:cNvPr id="5" name="Slide Number Placeholder 4">
            <a:extLst>
              <a:ext uri="{FF2B5EF4-FFF2-40B4-BE49-F238E27FC236}">
                <a16:creationId xmlns:a16="http://schemas.microsoft.com/office/drawing/2014/main" id="{8C1C6A68-1AC4-7B10-CD66-D67327434E62}"/>
              </a:ext>
            </a:extLst>
          </p:cNvPr>
          <p:cNvSpPr>
            <a:spLocks noGrp="1"/>
          </p:cNvSpPr>
          <p:nvPr>
            <p:ph type="sldNum" sz="quarter" idx="12"/>
          </p:nvPr>
        </p:nvSpPr>
        <p:spPr>
          <a:xfrm>
            <a:off x="11288870" y="6264164"/>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6" name="Straight Connector 5">
            <a:extLst>
              <a:ext uri="{FF2B5EF4-FFF2-40B4-BE49-F238E27FC236}">
                <a16:creationId xmlns:a16="http://schemas.microsoft.com/office/drawing/2014/main" id="{236ED6FE-B4BC-74F3-6CA8-3B4200CEE7FD}"/>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5108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with Picture 4">
    <p:spTree>
      <p:nvGrpSpPr>
        <p:cNvPr id="1" name=""/>
        <p:cNvGrpSpPr/>
        <p:nvPr/>
      </p:nvGrpSpPr>
      <p:grpSpPr>
        <a:xfrm>
          <a:off x="0" y="0"/>
          <a:ext cx="0" cy="0"/>
          <a:chOff x="0" y="0"/>
          <a:chExt cx="0" cy="0"/>
        </a:xfrm>
      </p:grpSpPr>
      <p:sp>
        <p:nvSpPr>
          <p:cNvPr id="8" name="Picture Placeholder 10">
            <a:extLst>
              <a:ext uri="{FF2B5EF4-FFF2-40B4-BE49-F238E27FC236}">
                <a16:creationId xmlns:a16="http://schemas.microsoft.com/office/drawing/2014/main" id="{AEB3F954-B0A7-AD5D-A897-AAA57CEEA771}"/>
              </a:ext>
            </a:extLst>
          </p:cNvPr>
          <p:cNvSpPr>
            <a:spLocks noGrp="1"/>
          </p:cNvSpPr>
          <p:nvPr>
            <p:ph type="pic" sz="quarter" idx="13" hasCustomPrompt="1"/>
          </p:nvPr>
        </p:nvSpPr>
        <p:spPr>
          <a:xfrm>
            <a:off x="0" y="0"/>
            <a:ext cx="12198096" cy="6858000"/>
          </a:xfrm>
          <a:custGeom>
            <a:avLst/>
            <a:gdLst>
              <a:gd name="connsiteX0" fmla="*/ 6914322 w 12198096"/>
              <a:gd name="connsiteY0" fmla="*/ 789558 h 6858000"/>
              <a:gd name="connsiteX1" fmla="*/ 6914322 w 12198096"/>
              <a:gd name="connsiteY1" fmla="*/ 6106620 h 6858000"/>
              <a:gd name="connsiteX2" fmla="*/ 11547659 w 12198096"/>
              <a:gd name="connsiteY2" fmla="*/ 6106620 h 6858000"/>
              <a:gd name="connsiteX3" fmla="*/ 11547659 w 12198096"/>
              <a:gd name="connsiteY3" fmla="*/ 789558 h 6858000"/>
              <a:gd name="connsiteX4" fmla="*/ 0 w 12198096"/>
              <a:gd name="connsiteY4" fmla="*/ 0 h 6858000"/>
              <a:gd name="connsiteX5" fmla="*/ 12198096 w 12198096"/>
              <a:gd name="connsiteY5" fmla="*/ 0 h 6858000"/>
              <a:gd name="connsiteX6" fmla="*/ 12198096 w 12198096"/>
              <a:gd name="connsiteY6" fmla="*/ 6858000 h 6858000"/>
              <a:gd name="connsiteX7" fmla="*/ 0 w 1219809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096" h="6858000">
                <a:moveTo>
                  <a:pt x="6914322" y="789558"/>
                </a:moveTo>
                <a:lnTo>
                  <a:pt x="6914322" y="6106620"/>
                </a:lnTo>
                <a:lnTo>
                  <a:pt x="11547659" y="6106620"/>
                </a:lnTo>
                <a:lnTo>
                  <a:pt x="11547659" y="789558"/>
                </a:lnTo>
                <a:close/>
                <a:moveTo>
                  <a:pt x="0" y="0"/>
                </a:moveTo>
                <a:lnTo>
                  <a:pt x="12198096" y="0"/>
                </a:lnTo>
                <a:lnTo>
                  <a:pt x="12198096" y="6858000"/>
                </a:lnTo>
                <a:lnTo>
                  <a:pt x="0" y="6858000"/>
                </a:lnTo>
                <a:close/>
              </a:path>
            </a:pathLst>
          </a:custGeom>
          <a:blipFill>
            <a:blip r:embed="rId2">
              <a:alphaModFix amt="8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6914324" y="789558"/>
            <a:ext cx="4633337" cy="4212210"/>
          </a:xfrm>
          <a:solidFill>
            <a:schemeClr val="bg2"/>
          </a:solidFill>
          <a:ln>
            <a:solidFill>
              <a:schemeClr val="tx2"/>
            </a:solidFill>
          </a:ln>
        </p:spPr>
        <p:txBody>
          <a:bodyPr vert="horz" lIns="320040" tIns="347472" rIns="228600" bIns="45720" rtlCol="0" anchor="t">
            <a:normAutofit/>
          </a:bodyPr>
          <a:lstStyle>
            <a:lvl1pPr>
              <a:defRPr lang="en-US" sz="6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6914322" y="4994648"/>
            <a:ext cx="4633338" cy="1111972"/>
          </a:xfrm>
          <a:solidFill>
            <a:schemeClr val="bg2"/>
          </a:solidFill>
          <a:ln>
            <a:solidFill>
              <a:schemeClr val="tx2"/>
            </a:solidFill>
          </a:ln>
        </p:spPr>
        <p:txBody>
          <a:bodyPr vert="horz" lIns="320040" tIns="45720" rIns="274320" bIns="45720" rtlCol="0" anchor="ctr">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rgbClr val="FFFFFF"/>
                </a:solidFill>
                <a:effectLst>
                  <a:outerShdw blurRad="38100" dist="38100" dir="2700000" algn="tl">
                    <a:srgbClr val="000000">
                      <a:alpha val="43137"/>
                    </a:srgbClr>
                  </a:outerShdw>
                </a:effectLst>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6914323" y="207982"/>
            <a:ext cx="2687062" cy="413360"/>
          </a:xfrm>
        </p:spPr>
        <p:txBody>
          <a:bodyPr/>
          <a:lstStyle>
            <a:lvl1pPr>
              <a:defRPr>
                <a:solidFill>
                  <a:srgbClr val="FFFFFF"/>
                </a:solidFill>
                <a:effectLst>
                  <a:outerShdw blurRad="38100" dist="38100" dir="2700000" algn="tl">
                    <a:srgbClr val="000000">
                      <a:alpha val="43137"/>
                    </a:srgbClr>
                  </a:outerShdw>
                </a:effectLst>
              </a:defRPr>
            </a:lvl1pPr>
          </a:lstStyle>
          <a:p>
            <a:r>
              <a:rPr lang="en-US"/>
              <a:t>Dec 4th 2025</a:t>
            </a:r>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rgbClr val="FFFFFF"/>
                </a:solidFill>
                <a:effectLst>
                  <a:outerShdw blurRad="38100" dist="38100" dir="2700000" algn="tl">
                    <a:srgbClr val="000000">
                      <a:alpha val="43137"/>
                    </a:srgbClr>
                  </a:outerShdw>
                </a:effectLst>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33511542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Quot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713232" y="5440220"/>
            <a:ext cx="9299448" cy="1015996"/>
          </a:xfrm>
        </p:spPr>
        <p:txBody>
          <a:bodyPr anchor="ctr">
            <a:normAutofit/>
          </a:bodyPr>
          <a:lstStyle>
            <a:lvl1pPr>
              <a:defRPr sz="2000" cap="none" baseline="0">
                <a:solidFill>
                  <a:schemeClr val="tx2"/>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1170816"/>
            <a:ext cx="9692640" cy="3872159"/>
          </a:xfrm>
        </p:spPr>
        <p:txBody>
          <a:bodyPr>
            <a:normAutofit/>
          </a:bodyPr>
          <a:lstStyle>
            <a:lvl1pPr marL="274320" indent="-274320">
              <a:lnSpc>
                <a:spcPct val="70000"/>
              </a:lnSpc>
              <a:buNone/>
              <a:defRPr sz="8800" cap="all" baseline="0">
                <a:solidFill>
                  <a:schemeClr val="tx2"/>
                </a:solidFill>
                <a:latin typeface="+mj-lt"/>
              </a:defRPr>
            </a:lvl1pPr>
            <a:lvl2pPr marL="274320" indent="-274320">
              <a:lnSpc>
                <a:spcPct val="70000"/>
              </a:lnSpc>
              <a:buNone/>
              <a:defRPr sz="8000" cap="all" baseline="0">
                <a:solidFill>
                  <a:schemeClr val="accent2">
                    <a:lumMod val="20000"/>
                    <a:lumOff val="80000"/>
                  </a:schemeClr>
                </a:solidFill>
                <a:latin typeface="+mj-lt"/>
              </a:defRPr>
            </a:lvl2pPr>
            <a:lvl3pPr marL="274320" indent="-274320">
              <a:lnSpc>
                <a:spcPct val="70000"/>
              </a:lnSpc>
              <a:buNone/>
              <a:defRPr sz="7200" cap="all" baseline="0">
                <a:solidFill>
                  <a:schemeClr val="accent2">
                    <a:lumMod val="20000"/>
                    <a:lumOff val="80000"/>
                  </a:schemeClr>
                </a:solidFill>
                <a:latin typeface="+mj-lt"/>
              </a:defRPr>
            </a:lvl3pPr>
            <a:lvl4pPr marL="274320" indent="-274320">
              <a:lnSpc>
                <a:spcPct val="70000"/>
              </a:lnSpc>
              <a:buNone/>
              <a:defRPr sz="6600" cap="all" baseline="0">
                <a:solidFill>
                  <a:schemeClr val="accent2">
                    <a:lumMod val="20000"/>
                    <a:lumOff val="80000"/>
                  </a:schemeClr>
                </a:solidFill>
                <a:latin typeface="+mj-lt"/>
              </a:defRPr>
            </a:lvl4pPr>
            <a:lvl5pPr marL="274320" indent="-274320">
              <a:lnSpc>
                <a:spcPct val="70000"/>
              </a:lnSpc>
              <a:buNone/>
              <a:defRPr sz="6600" cap="all" baseline="0">
                <a:solidFill>
                  <a:schemeClr val="accent2">
                    <a:lumMod val="20000"/>
                    <a:lumOff val="80000"/>
                  </a:schemeClr>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2443788" cy="411480"/>
          </a:xfrm>
        </p:spPr>
        <p:txBody>
          <a:bodyPr/>
          <a:lstStyle>
            <a:lvl1pPr>
              <a:defRPr>
                <a:solidFill>
                  <a:schemeClr val="tx2"/>
                </a:solidFill>
              </a:defRPr>
            </a:lvl1pPr>
          </a:lstStyle>
          <a:p>
            <a:r>
              <a:rPr lang="en-US"/>
              <a:t>Dec 4th 2025</a:t>
            </a:r>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1660C7B9-B6D9-6FB6-59EE-D9DB3BC93758}"/>
              </a:ext>
            </a:extLst>
          </p:cNvPr>
          <p:cNvCxnSpPr>
            <a:cxnSpLocks/>
          </p:cNvCxnSpPr>
          <p:nvPr/>
        </p:nvCxnSpPr>
        <p:spPr>
          <a:xfrm flipH="1">
            <a:off x="0" y="787179"/>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15D9130-12F6-DFB8-70EF-9ACBA9FDECB0}"/>
              </a:ext>
            </a:extLst>
          </p:cNvPr>
          <p:cNvCxnSpPr>
            <a:cxnSpLocks/>
          </p:cNvCxnSpPr>
          <p:nvPr/>
        </p:nvCxnSpPr>
        <p:spPr>
          <a:xfrm>
            <a:off x="0" y="5274530"/>
            <a:ext cx="12192000" cy="0"/>
          </a:xfrm>
          <a:prstGeom prst="line">
            <a:avLst/>
          </a:prstGeom>
          <a:ln w="9525">
            <a:solidFill>
              <a:schemeClr val="bg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412685"/>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Quot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590288" y="5232212"/>
            <a:ext cx="10515600" cy="749808"/>
          </a:xfrm>
        </p:spPr>
        <p:txBody>
          <a:bodyPr anchor="ctr">
            <a:normAutofit/>
          </a:bodyPr>
          <a:lstStyle>
            <a:lvl1pPr>
              <a:defRPr sz="1600" cap="all" baseline="0">
                <a:solidFill>
                  <a:schemeClr val="tx2"/>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380011"/>
            <a:ext cx="9400032" cy="4164557"/>
          </a:xfrm>
        </p:spPr>
        <p:txBody>
          <a:bodyPr anchor="t">
            <a:normAutofit/>
          </a:bodyPr>
          <a:lstStyle>
            <a:lvl1pPr marL="274320" indent="-274320">
              <a:lnSpc>
                <a:spcPct val="80000"/>
              </a:lnSpc>
              <a:buNone/>
              <a:defRPr sz="6000" cap="none" baseline="0">
                <a:solidFill>
                  <a:schemeClr val="accent1"/>
                </a:solidFill>
                <a:latin typeface="+mj-lt"/>
              </a:defRPr>
            </a:lvl1pPr>
            <a:lvl2pPr marL="274320" indent="-274320">
              <a:lnSpc>
                <a:spcPct val="80000"/>
              </a:lnSpc>
              <a:buNone/>
              <a:defRPr sz="5400" cap="none" baseline="0">
                <a:solidFill>
                  <a:schemeClr val="accent1"/>
                </a:solidFill>
                <a:latin typeface="+mj-lt"/>
              </a:defRPr>
            </a:lvl2pPr>
            <a:lvl3pPr marL="274320" indent="-274320">
              <a:lnSpc>
                <a:spcPct val="80000"/>
              </a:lnSpc>
              <a:buNone/>
              <a:defRPr sz="4800" cap="none" baseline="0">
                <a:solidFill>
                  <a:schemeClr val="accent1"/>
                </a:solidFill>
                <a:latin typeface="+mj-lt"/>
              </a:defRPr>
            </a:lvl3pPr>
            <a:lvl4pPr marL="274320" indent="-274320">
              <a:lnSpc>
                <a:spcPct val="80000"/>
              </a:lnSpc>
              <a:buNone/>
              <a:defRPr sz="4400" cap="none" baseline="0">
                <a:solidFill>
                  <a:schemeClr val="accent1"/>
                </a:solidFill>
                <a:latin typeface="+mj-lt"/>
              </a:defRPr>
            </a:lvl4pPr>
            <a:lvl5pPr marL="274320" indent="-274320">
              <a:lnSpc>
                <a:spcPct val="80000"/>
              </a:lnSpc>
              <a:buNone/>
              <a:defRPr sz="4400" cap="none" baseline="0">
                <a:solidFill>
                  <a:schemeClr val="accent1"/>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590287" y="6263640"/>
            <a:ext cx="2962656" cy="411480"/>
          </a:xfrm>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6263640"/>
            <a:ext cx="2151180" cy="411480"/>
          </a:xfrm>
        </p:spPr>
        <p:txBody>
          <a:bodyPr/>
          <a:lstStyle>
            <a:lvl1pPr>
              <a:defRPr>
                <a:solidFill>
                  <a:schemeClr val="tx2"/>
                </a:solidFill>
              </a:defRPr>
            </a:lvl1pPr>
          </a:lstStyle>
          <a:p>
            <a:r>
              <a:rPr lang="en-US"/>
              <a:t>Dec 4th 2025</a:t>
            </a:r>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63640"/>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12" name="Straight Connector 11">
            <a:extLst>
              <a:ext uri="{FF2B5EF4-FFF2-40B4-BE49-F238E27FC236}">
                <a16:creationId xmlns:a16="http://schemas.microsoft.com/office/drawing/2014/main" id="{AC9507B5-45FD-E0F8-4B50-156739F3ED87}"/>
              </a:ext>
            </a:extLst>
          </p:cNvPr>
          <p:cNvCxnSpPr>
            <a:cxnSpLocks/>
          </p:cNvCxnSpPr>
          <p:nvPr/>
        </p:nvCxnSpPr>
        <p:spPr>
          <a:xfrm>
            <a:off x="0" y="4862741"/>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805964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Quot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713232" y="5451105"/>
            <a:ext cx="9299448" cy="1005109"/>
          </a:xfrm>
        </p:spPr>
        <p:txBody>
          <a:bodyPr anchor="ctr">
            <a:normAutofit/>
          </a:bodyPr>
          <a:lstStyle>
            <a:lvl1pPr>
              <a:defRPr sz="2000" cap="none" baseline="0">
                <a:solidFill>
                  <a:schemeClr val="tx2"/>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1124712"/>
            <a:ext cx="9692640" cy="4187952"/>
          </a:xfrm>
        </p:spPr>
        <p:txBody>
          <a:bodyPr>
            <a:normAutofit/>
          </a:bodyPr>
          <a:lstStyle>
            <a:lvl1pPr marL="274320" indent="-274320">
              <a:lnSpc>
                <a:spcPct val="70000"/>
              </a:lnSpc>
              <a:buNone/>
              <a:defRPr sz="9600" cap="all" baseline="0">
                <a:solidFill>
                  <a:schemeClr val="tx2">
                    <a:lumMod val="75000"/>
                  </a:schemeClr>
                </a:solidFill>
                <a:latin typeface="+mj-lt"/>
              </a:defRPr>
            </a:lvl1pPr>
            <a:lvl2pPr marL="274320" indent="-274320">
              <a:lnSpc>
                <a:spcPct val="70000"/>
              </a:lnSpc>
              <a:buNone/>
              <a:defRPr sz="8800" cap="all" baseline="0">
                <a:solidFill>
                  <a:schemeClr val="accent2">
                    <a:lumMod val="20000"/>
                    <a:lumOff val="80000"/>
                  </a:schemeClr>
                </a:solidFill>
                <a:latin typeface="+mj-lt"/>
              </a:defRPr>
            </a:lvl2pPr>
            <a:lvl3pPr marL="274320" indent="-274320">
              <a:lnSpc>
                <a:spcPct val="70000"/>
              </a:lnSpc>
              <a:buNone/>
              <a:defRPr sz="8000" cap="all" baseline="0">
                <a:solidFill>
                  <a:schemeClr val="accent2">
                    <a:lumMod val="20000"/>
                    <a:lumOff val="80000"/>
                  </a:schemeClr>
                </a:solidFill>
                <a:latin typeface="+mj-lt"/>
              </a:defRPr>
            </a:lvl3pPr>
            <a:lvl4pPr marL="274320" indent="-274320">
              <a:lnSpc>
                <a:spcPct val="70000"/>
              </a:lnSpc>
              <a:buNone/>
              <a:defRPr sz="7200" cap="all" baseline="0">
                <a:solidFill>
                  <a:schemeClr val="accent2">
                    <a:lumMod val="20000"/>
                    <a:lumOff val="80000"/>
                  </a:schemeClr>
                </a:solidFill>
                <a:latin typeface="+mj-lt"/>
              </a:defRPr>
            </a:lvl4pPr>
            <a:lvl5pPr marL="274320" indent="-274320">
              <a:lnSpc>
                <a:spcPct val="70000"/>
              </a:lnSpc>
              <a:buNone/>
              <a:defRPr sz="7200" cap="all" baseline="0">
                <a:solidFill>
                  <a:schemeClr val="accent2">
                    <a:lumMod val="20000"/>
                    <a:lumOff val="80000"/>
                  </a:schemeClr>
                </a:solidFill>
                <a:latin typeface="+mj-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2443788" cy="411480"/>
          </a:xfrm>
        </p:spPr>
        <p:txBody>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1660C7B9-B6D9-6FB6-59EE-D9DB3BC93758}"/>
              </a:ext>
            </a:extLst>
          </p:cNvPr>
          <p:cNvCxnSpPr>
            <a:cxnSpLocks/>
          </p:cNvCxnSpPr>
          <p:nvPr/>
        </p:nvCxnSpPr>
        <p:spPr>
          <a:xfrm flipH="1">
            <a:off x="0" y="787179"/>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18293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hasCustomPrompt="1"/>
          </p:nvPr>
        </p:nvSpPr>
        <p:spPr>
          <a:xfrm>
            <a:off x="521900" y="5209160"/>
            <a:ext cx="10698480" cy="832104"/>
          </a:xfrm>
        </p:spPr>
        <p:txBody>
          <a:bodyPr anchor="ctr">
            <a:normAutofit/>
          </a:bodyPr>
          <a:lstStyle>
            <a:lvl1pPr>
              <a:defRPr sz="2800" cap="all" baseline="0">
                <a:solidFill>
                  <a:schemeClr val="accent1"/>
                </a:solidFill>
                <a:latin typeface="+mj-lt"/>
              </a:defRPr>
            </a:lvl1pPr>
          </a:lstStyle>
          <a:p>
            <a:r>
              <a:rPr lang="en-US" dirty="0"/>
              <a:t>Quote author</a:t>
            </a:r>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hasCustomPrompt="1"/>
          </p:nvPr>
        </p:nvSpPr>
        <p:spPr>
          <a:xfrm>
            <a:off x="320040" y="749808"/>
            <a:ext cx="9400032" cy="3867912"/>
          </a:xfrm>
        </p:spPr>
        <p:txBody>
          <a:bodyPr>
            <a:normAutofit/>
          </a:bodyPr>
          <a:lstStyle>
            <a:lvl1pPr marL="182880" indent="-182880">
              <a:lnSpc>
                <a:spcPct val="100000"/>
              </a:lnSpc>
              <a:buNone/>
              <a:defRPr sz="4000" cap="none" baseline="0">
                <a:solidFill>
                  <a:schemeClr val="tx2"/>
                </a:solidFill>
                <a:latin typeface="+mn-lt"/>
              </a:defRPr>
            </a:lvl1pPr>
            <a:lvl2pPr marL="182880" indent="-182880">
              <a:lnSpc>
                <a:spcPct val="100000"/>
              </a:lnSpc>
              <a:buNone/>
              <a:defRPr sz="3600" cap="none" baseline="0">
                <a:solidFill>
                  <a:schemeClr val="tx2"/>
                </a:solidFill>
                <a:latin typeface="+mn-lt"/>
              </a:defRPr>
            </a:lvl2pPr>
            <a:lvl3pPr marL="182880" indent="-182880">
              <a:lnSpc>
                <a:spcPct val="100000"/>
              </a:lnSpc>
              <a:buNone/>
              <a:defRPr sz="3200" cap="none" baseline="0">
                <a:solidFill>
                  <a:schemeClr val="tx2"/>
                </a:solidFill>
                <a:latin typeface="+mn-lt"/>
              </a:defRPr>
            </a:lvl3pPr>
            <a:lvl4pPr marL="182880" indent="-182880">
              <a:lnSpc>
                <a:spcPct val="100000"/>
              </a:lnSpc>
              <a:buNone/>
              <a:defRPr sz="2800" cap="none" baseline="0">
                <a:solidFill>
                  <a:schemeClr val="tx2"/>
                </a:solidFill>
                <a:latin typeface="+mn-lt"/>
              </a:defRPr>
            </a:lvl4pPr>
            <a:lvl5pPr marL="182880" indent="-182880">
              <a:lnSpc>
                <a:spcPct val="100000"/>
              </a:lnSpc>
              <a:buNone/>
              <a:defRPr sz="2800" cap="none" baseline="0">
                <a:solidFill>
                  <a:schemeClr val="tx2"/>
                </a:solidFill>
                <a:latin typeface="+mn-lt"/>
              </a:defRPr>
            </a:lvl5pPr>
          </a:lstStyle>
          <a:p>
            <a:pPr lvl="0"/>
            <a:r>
              <a:rPr lang="en-US" dirty="0"/>
              <a:t>Click to edit Quote</a:t>
            </a:r>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0312"/>
            <a:ext cx="2962656" cy="411480"/>
          </a:xfrm>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210312"/>
            <a:ext cx="546447" cy="411480"/>
          </a:xfrm>
        </p:spPr>
        <p:txBody>
          <a:bodyPr/>
          <a:lstStyle>
            <a:lvl1pPr>
              <a:defRPr>
                <a:solidFill>
                  <a:schemeClr val="tx2"/>
                </a:solidFill>
              </a:defRPr>
            </a:lvl1pPr>
          </a:lstStyle>
          <a:p>
            <a:fld id="{753D0FD4-819D-4187-8797-C35567B41C78}" type="slidenum">
              <a:rPr lang="en-US" smtClean="0"/>
              <a:t>‹#›</a:t>
            </a:fld>
            <a:endParaRPr lang="en-US"/>
          </a:p>
        </p:txBody>
      </p:sp>
      <p:cxnSp>
        <p:nvCxnSpPr>
          <p:cNvPr id="9" name="Straight Connector 8">
            <a:extLst>
              <a:ext uri="{FF2B5EF4-FFF2-40B4-BE49-F238E27FC236}">
                <a16:creationId xmlns:a16="http://schemas.microsoft.com/office/drawing/2014/main" id="{CE49C774-4A6A-D32B-59FA-2442E2B308E5}"/>
              </a:ext>
            </a:extLst>
          </p:cNvPr>
          <p:cNvCxnSpPr>
            <a:cxnSpLocks/>
          </p:cNvCxnSpPr>
          <p:nvPr/>
        </p:nvCxnSpPr>
        <p:spPr>
          <a:xfrm>
            <a:off x="0" y="5062769"/>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B23A142-B021-C473-CBA7-E0C9AA4E71D5}"/>
              </a:ext>
            </a:extLst>
          </p:cNvPr>
          <p:cNvCxnSpPr>
            <a:cxnSpLocks/>
          </p:cNvCxnSpPr>
          <p:nvPr/>
        </p:nvCxnSpPr>
        <p:spPr>
          <a:xfrm>
            <a:off x="0" y="6066955"/>
            <a:ext cx="12192000" cy="0"/>
          </a:xfrm>
          <a:prstGeom prst="line">
            <a:avLst/>
          </a:prstGeom>
          <a:ln w="9525">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4484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94AB-EF90-9591-5954-F617B83D139F}"/>
              </a:ext>
            </a:extLst>
          </p:cNvPr>
          <p:cNvSpPr>
            <a:spLocks noGrp="1"/>
          </p:cNvSpPr>
          <p:nvPr>
            <p:ph type="title"/>
          </p:nvPr>
        </p:nvSpPr>
        <p:spPr>
          <a:xfrm>
            <a:off x="320559" y="685800"/>
            <a:ext cx="11253668" cy="665690"/>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10" name="Footer Placeholder 9">
            <a:extLst>
              <a:ext uri="{FF2B5EF4-FFF2-40B4-BE49-F238E27FC236}">
                <a16:creationId xmlns:a16="http://schemas.microsoft.com/office/drawing/2014/main" id="{96A57BED-3AFE-6AA9-E0D5-586748D61F6A}"/>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9" name="Date Placeholder 8">
            <a:extLst>
              <a:ext uri="{FF2B5EF4-FFF2-40B4-BE49-F238E27FC236}">
                <a16:creationId xmlns:a16="http://schemas.microsoft.com/office/drawing/2014/main" id="{47C21221-DC95-273B-0C4F-43B35ADA1C0E}"/>
              </a:ext>
            </a:extLst>
          </p:cNvPr>
          <p:cNvSpPr>
            <a:spLocks noGrp="1"/>
          </p:cNvSpPr>
          <p:nvPr>
            <p:ph type="dt" sz="half" idx="10"/>
          </p:nvPr>
        </p:nvSpPr>
        <p:spPr/>
        <p:txBody>
          <a:bodyPr/>
          <a:lstStyle/>
          <a:p>
            <a:r>
              <a:rPr lang="en-US"/>
              <a:t>Dec 4th 2025</a:t>
            </a:r>
          </a:p>
        </p:txBody>
      </p:sp>
      <p:sp>
        <p:nvSpPr>
          <p:cNvPr id="11" name="Slide Number Placeholder 10">
            <a:extLst>
              <a:ext uri="{FF2B5EF4-FFF2-40B4-BE49-F238E27FC236}">
                <a16:creationId xmlns:a16="http://schemas.microsoft.com/office/drawing/2014/main" id="{2E44E859-99AA-D46F-1AD8-4C0F287F3783}"/>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F2C3231F-0FFC-E2BB-36F8-9816E4DECEB6}"/>
              </a:ext>
            </a:extLst>
          </p:cNvPr>
          <p:cNvSpPr>
            <a:spLocks noGrp="1"/>
          </p:cNvSpPr>
          <p:nvPr>
            <p:ph sz="half" idx="1"/>
          </p:nvPr>
        </p:nvSpPr>
        <p:spPr>
          <a:xfrm>
            <a:off x="317773" y="1773857"/>
            <a:ext cx="5349240"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93CC2C1-ED8C-D52E-BEF5-671EDC62385A}"/>
              </a:ext>
            </a:extLst>
          </p:cNvPr>
          <p:cNvSpPr>
            <a:spLocks noGrp="1"/>
          </p:cNvSpPr>
          <p:nvPr>
            <p:ph sz="half" idx="2"/>
          </p:nvPr>
        </p:nvSpPr>
        <p:spPr>
          <a:xfrm>
            <a:off x="6224987" y="1773858"/>
            <a:ext cx="5349240" cy="4453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2397169B-5226-712F-36F4-352E56B637D4}"/>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987400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958D-8125-1BDA-53C9-9E2D338832F5}"/>
              </a:ext>
            </a:extLst>
          </p:cNvPr>
          <p:cNvSpPr>
            <a:spLocks noGrp="1"/>
          </p:cNvSpPr>
          <p:nvPr>
            <p:ph type="title"/>
          </p:nvPr>
        </p:nvSpPr>
        <p:spPr>
          <a:xfrm>
            <a:off x="317772" y="685800"/>
            <a:ext cx="11256264" cy="667512"/>
          </a:xfrm>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8" name="Footer Placeholder 7">
            <a:extLst>
              <a:ext uri="{FF2B5EF4-FFF2-40B4-BE49-F238E27FC236}">
                <a16:creationId xmlns:a16="http://schemas.microsoft.com/office/drawing/2014/main" id="{7D294A4A-89C4-68BF-6701-5C47F940E3D6}"/>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7" name="Date Placeholder 6">
            <a:extLst>
              <a:ext uri="{FF2B5EF4-FFF2-40B4-BE49-F238E27FC236}">
                <a16:creationId xmlns:a16="http://schemas.microsoft.com/office/drawing/2014/main" id="{977908BC-F48B-81E4-8D93-7DB9E37161B6}"/>
              </a:ext>
            </a:extLst>
          </p:cNvPr>
          <p:cNvSpPr>
            <a:spLocks noGrp="1"/>
          </p:cNvSpPr>
          <p:nvPr>
            <p:ph type="dt" sz="half" idx="10"/>
          </p:nvPr>
        </p:nvSpPr>
        <p:spPr/>
        <p:txBody>
          <a:bodyPr/>
          <a:lstStyle/>
          <a:p>
            <a:r>
              <a:rPr lang="en-US"/>
              <a:t>Dec 4th 2025</a:t>
            </a:r>
          </a:p>
        </p:txBody>
      </p:sp>
      <p:sp>
        <p:nvSpPr>
          <p:cNvPr id="9" name="Slide Number Placeholder 8">
            <a:extLst>
              <a:ext uri="{FF2B5EF4-FFF2-40B4-BE49-F238E27FC236}">
                <a16:creationId xmlns:a16="http://schemas.microsoft.com/office/drawing/2014/main" id="{27F93A54-CB38-BEAF-260B-84EDDF3011D2}"/>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3" name="Text Placeholder 2">
            <a:extLst>
              <a:ext uri="{FF2B5EF4-FFF2-40B4-BE49-F238E27FC236}">
                <a16:creationId xmlns:a16="http://schemas.microsoft.com/office/drawing/2014/main" id="{7709FF10-A82A-AAEB-4B8C-921F3BA2028E}"/>
              </a:ext>
            </a:extLst>
          </p:cNvPr>
          <p:cNvSpPr>
            <a:spLocks noGrp="1"/>
          </p:cNvSpPr>
          <p:nvPr>
            <p:ph type="body" idx="1"/>
          </p:nvPr>
        </p:nvSpPr>
        <p:spPr>
          <a:xfrm>
            <a:off x="317773" y="1773857"/>
            <a:ext cx="5349064" cy="590144"/>
          </a:xfrm>
        </p:spPr>
        <p:txBody>
          <a:bodyPr anchor="b">
            <a:normAutofit/>
          </a:bodyPr>
          <a:lstStyle>
            <a:lvl1pPr marL="0" indent="0">
              <a:buNone/>
              <a:defRPr sz="18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4D3C6A-509A-8CB1-B220-1CE755BE2FE8}"/>
              </a:ext>
            </a:extLst>
          </p:cNvPr>
          <p:cNvSpPr>
            <a:spLocks noGrp="1"/>
          </p:cNvSpPr>
          <p:nvPr>
            <p:ph sz="half" idx="2"/>
          </p:nvPr>
        </p:nvSpPr>
        <p:spPr>
          <a:xfrm>
            <a:off x="317773" y="2368476"/>
            <a:ext cx="5349064" cy="385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A627A15-4AB2-F230-22C7-0605AFD7DF22}"/>
              </a:ext>
            </a:extLst>
          </p:cNvPr>
          <p:cNvSpPr>
            <a:spLocks noGrp="1"/>
          </p:cNvSpPr>
          <p:nvPr>
            <p:ph type="body" sz="quarter" idx="3"/>
          </p:nvPr>
        </p:nvSpPr>
        <p:spPr>
          <a:xfrm>
            <a:off x="6224796" y="1773857"/>
            <a:ext cx="5349240" cy="590144"/>
          </a:xfrm>
        </p:spPr>
        <p:txBody>
          <a:bodyPr anchor="b">
            <a:normAutofit/>
          </a:bodyPr>
          <a:lstStyle>
            <a:lvl1pPr marL="0" indent="0">
              <a:buNone/>
              <a:defRPr sz="18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1ECFD5-92D0-1854-D18E-8BC5DF56A70E}"/>
              </a:ext>
            </a:extLst>
          </p:cNvPr>
          <p:cNvSpPr>
            <a:spLocks noGrp="1"/>
          </p:cNvSpPr>
          <p:nvPr>
            <p:ph sz="quarter" idx="4"/>
          </p:nvPr>
        </p:nvSpPr>
        <p:spPr>
          <a:xfrm>
            <a:off x="6224796" y="2368476"/>
            <a:ext cx="5349240" cy="38587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D1AC07E-A077-E2A6-1718-DDDA542A8A98}"/>
              </a:ext>
            </a:extLst>
          </p:cNvPr>
          <p:cNvCxnSpPr>
            <a:cxnSpLocks/>
          </p:cNvCxnSpPr>
          <p:nvPr/>
        </p:nvCxnSpPr>
        <p:spPr>
          <a:xfrm>
            <a:off x="0" y="144282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6434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17042-CDCB-3B2F-8C5B-24B17903E7D2}"/>
              </a:ext>
            </a:extLst>
          </p:cNvPr>
          <p:cNvSpPr>
            <a:spLocks noGrp="1"/>
          </p:cNvSpPr>
          <p:nvPr>
            <p:ph type="title"/>
          </p:nvPr>
        </p:nvSpPr>
        <p:spPr/>
        <p:txBody>
          <a:bodyPr vert="horz" lIns="91440" tIns="45720" rIns="91440" bIns="45720" rtlCol="0" anchor="b">
            <a:normAutofit/>
          </a:bodyPr>
          <a:lstStyle>
            <a:lvl1pPr>
              <a:defRPr lang="en-US" dirty="0"/>
            </a:lvl1pPr>
          </a:lstStyle>
          <a:p>
            <a:pPr lvl="0"/>
            <a:r>
              <a:rPr lang="en-US"/>
              <a:t>Click to edit Master title style</a:t>
            </a:r>
            <a:endParaRPr lang="en-US" dirty="0"/>
          </a:p>
        </p:txBody>
      </p:sp>
      <p:sp>
        <p:nvSpPr>
          <p:cNvPr id="4" name="Footer Placeholder 3">
            <a:extLst>
              <a:ext uri="{FF2B5EF4-FFF2-40B4-BE49-F238E27FC236}">
                <a16:creationId xmlns:a16="http://schemas.microsoft.com/office/drawing/2014/main" id="{3BA4C6AE-702E-258F-EA5E-02906C70DFD8}"/>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3" name="Date Placeholder 2">
            <a:extLst>
              <a:ext uri="{FF2B5EF4-FFF2-40B4-BE49-F238E27FC236}">
                <a16:creationId xmlns:a16="http://schemas.microsoft.com/office/drawing/2014/main" id="{12339AE3-ADB1-728F-9FBA-2FD43A0AC300}"/>
              </a:ext>
            </a:extLst>
          </p:cNvPr>
          <p:cNvSpPr>
            <a:spLocks noGrp="1"/>
          </p:cNvSpPr>
          <p:nvPr>
            <p:ph type="dt" sz="half" idx="10"/>
          </p:nvPr>
        </p:nvSpPr>
        <p:spPr/>
        <p:txBody>
          <a:bodyPr/>
          <a:lstStyle/>
          <a:p>
            <a:r>
              <a:rPr lang="en-US"/>
              <a:t>Dec 4th 2025</a:t>
            </a:r>
          </a:p>
        </p:txBody>
      </p:sp>
      <p:sp>
        <p:nvSpPr>
          <p:cNvPr id="5" name="Slide Number Placeholder 4">
            <a:extLst>
              <a:ext uri="{FF2B5EF4-FFF2-40B4-BE49-F238E27FC236}">
                <a16:creationId xmlns:a16="http://schemas.microsoft.com/office/drawing/2014/main" id="{FD965F4B-E6CF-D83A-1F1B-81274FD57428}"/>
              </a:ext>
            </a:extLst>
          </p:cNvPr>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39156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E52550-02A6-D7FB-DD57-70C87BAA4FE2}"/>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2" name="Date Placeholder 1">
            <a:extLst>
              <a:ext uri="{FF2B5EF4-FFF2-40B4-BE49-F238E27FC236}">
                <a16:creationId xmlns:a16="http://schemas.microsoft.com/office/drawing/2014/main" id="{B402D272-B561-7F82-06FB-C5DE719AAE9A}"/>
              </a:ext>
            </a:extLst>
          </p:cNvPr>
          <p:cNvSpPr>
            <a:spLocks noGrp="1"/>
          </p:cNvSpPr>
          <p:nvPr>
            <p:ph type="dt" sz="half" idx="10"/>
          </p:nvPr>
        </p:nvSpPr>
        <p:spPr/>
        <p:txBody>
          <a:bodyPr/>
          <a:lstStyle/>
          <a:p>
            <a:r>
              <a:rPr lang="en-US"/>
              <a:t>Dec 4th 2025</a:t>
            </a:r>
          </a:p>
        </p:txBody>
      </p:sp>
      <p:sp>
        <p:nvSpPr>
          <p:cNvPr id="4" name="Slide Number Placeholder 3">
            <a:extLst>
              <a:ext uri="{FF2B5EF4-FFF2-40B4-BE49-F238E27FC236}">
                <a16:creationId xmlns:a16="http://schemas.microsoft.com/office/drawing/2014/main" id="{A7EF0FF0-3A36-A128-D75E-71A4B54CB6CD}"/>
              </a:ext>
            </a:extLst>
          </p:cNvPr>
          <p:cNvSpPr>
            <a:spLocks noGrp="1"/>
          </p:cNvSpPr>
          <p:nvPr>
            <p:ph type="sldNum" sz="quarter" idx="12"/>
          </p:nvPr>
        </p:nvSpPr>
        <p:spPr/>
        <p:txBody>
          <a:bodyPr/>
          <a:lstStyle/>
          <a:p>
            <a:fld id="{753D0FD4-819D-4187-8797-C35567B41C78}" type="slidenum">
              <a:rPr lang="en-US" smtClean="0"/>
              <a:t>‹#›</a:t>
            </a:fld>
            <a:endParaRPr lang="en-US"/>
          </a:p>
        </p:txBody>
      </p:sp>
    </p:spTree>
    <p:extLst>
      <p:ext uri="{BB962C8B-B14F-4D97-AF65-F5344CB8AC3E}">
        <p14:creationId xmlns:p14="http://schemas.microsoft.com/office/powerpoint/2010/main" val="10785909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BEA7-A772-B39C-F049-D8BA2D3F4EF5}"/>
              </a:ext>
            </a:extLst>
          </p:cNvPr>
          <p:cNvSpPr>
            <a:spLocks noGrp="1"/>
          </p:cNvSpPr>
          <p:nvPr>
            <p:ph type="title"/>
          </p:nvPr>
        </p:nvSpPr>
        <p:spPr>
          <a:xfrm>
            <a:off x="317774" y="1092200"/>
            <a:ext cx="3749040" cy="2907792"/>
          </a:xfrm>
        </p:spPr>
        <p:txBody>
          <a:bodyPr vert="horz" lIns="91440" tIns="45720" rIns="91440" bIns="45720" rtlCol="0" anchor="t">
            <a:normAutofit/>
          </a:bodyPr>
          <a:lstStyle>
            <a:lvl1pPr>
              <a:defRPr lang="en-US" sz="5400"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71AADC46-B01E-DA2E-F24C-C48F5253DD00}"/>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5" name="Date Placeholder 4">
            <a:extLst>
              <a:ext uri="{FF2B5EF4-FFF2-40B4-BE49-F238E27FC236}">
                <a16:creationId xmlns:a16="http://schemas.microsoft.com/office/drawing/2014/main" id="{B71A6063-F591-A804-79FE-A80AD399139E}"/>
              </a:ext>
            </a:extLst>
          </p:cNvPr>
          <p:cNvSpPr>
            <a:spLocks noGrp="1"/>
          </p:cNvSpPr>
          <p:nvPr>
            <p:ph type="dt" sz="half" idx="10"/>
          </p:nvPr>
        </p:nvSpPr>
        <p:spPr>
          <a:xfrm>
            <a:off x="4974336" y="207982"/>
            <a:ext cx="1921315" cy="413360"/>
          </a:xfrm>
        </p:spPr>
        <p:txBody>
          <a:bodyPr/>
          <a:lstStyle/>
          <a:p>
            <a:r>
              <a:rPr lang="en-US"/>
              <a:t>Dec 4th 2025</a:t>
            </a:r>
          </a:p>
        </p:txBody>
      </p:sp>
      <p:sp>
        <p:nvSpPr>
          <p:cNvPr id="7" name="Slide Number Placeholder 6">
            <a:extLst>
              <a:ext uri="{FF2B5EF4-FFF2-40B4-BE49-F238E27FC236}">
                <a16:creationId xmlns:a16="http://schemas.microsoft.com/office/drawing/2014/main" id="{4BEFF439-6DA2-A61B-C94C-BEDC2411D6CC}"/>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4" name="Text Placeholder 3">
            <a:extLst>
              <a:ext uri="{FF2B5EF4-FFF2-40B4-BE49-F238E27FC236}">
                <a16:creationId xmlns:a16="http://schemas.microsoft.com/office/drawing/2014/main" id="{0D5693C4-36AD-07F9-763E-EE5FC9DFB1AD}"/>
              </a:ext>
            </a:extLst>
          </p:cNvPr>
          <p:cNvSpPr>
            <a:spLocks noGrp="1"/>
          </p:cNvSpPr>
          <p:nvPr>
            <p:ph type="body" sz="half" idx="2"/>
          </p:nvPr>
        </p:nvSpPr>
        <p:spPr>
          <a:xfrm>
            <a:off x="317774" y="4096512"/>
            <a:ext cx="3749040" cy="232257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10FB4614-4148-D757-88D0-D93E5E1EA1A0}"/>
              </a:ext>
            </a:extLst>
          </p:cNvPr>
          <p:cNvSpPr>
            <a:spLocks noGrp="1"/>
          </p:cNvSpPr>
          <p:nvPr>
            <p:ph idx="1"/>
          </p:nvPr>
        </p:nvSpPr>
        <p:spPr>
          <a:xfrm>
            <a:off x="4974336" y="1092200"/>
            <a:ext cx="6858000" cy="534009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57183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EFA5E-0A3D-E6AD-3C21-DC40BCDEC609}"/>
              </a:ext>
            </a:extLst>
          </p:cNvPr>
          <p:cNvSpPr>
            <a:spLocks noGrp="1"/>
          </p:cNvSpPr>
          <p:nvPr>
            <p:ph type="title"/>
          </p:nvPr>
        </p:nvSpPr>
        <p:spPr>
          <a:xfrm>
            <a:off x="317773" y="1088136"/>
            <a:ext cx="3467048" cy="2905795"/>
          </a:xfrm>
        </p:spPr>
        <p:txBody>
          <a:bodyPr vert="horz" lIns="91440" tIns="45720" rIns="91440" bIns="45720" rtlCol="0" anchor="t">
            <a:normAutofit/>
          </a:bodyPr>
          <a:lstStyle>
            <a:lvl1pPr>
              <a:defRPr lang="en-US" sz="5400" dirty="0"/>
            </a:lvl1pPr>
          </a:lstStyle>
          <a:p>
            <a:pPr lvl="0"/>
            <a:r>
              <a:rPr lang="en-US"/>
              <a:t>Click to edit Master title style</a:t>
            </a:r>
            <a:endParaRPr lang="en-US" dirty="0"/>
          </a:p>
        </p:txBody>
      </p:sp>
      <p:sp>
        <p:nvSpPr>
          <p:cNvPr id="6" name="Footer Placeholder 5">
            <a:extLst>
              <a:ext uri="{FF2B5EF4-FFF2-40B4-BE49-F238E27FC236}">
                <a16:creationId xmlns:a16="http://schemas.microsoft.com/office/drawing/2014/main" id="{E7F485A3-3BFA-4B57-F6E5-5F41542B7BBD}"/>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5" name="Date Placeholder 4">
            <a:extLst>
              <a:ext uri="{FF2B5EF4-FFF2-40B4-BE49-F238E27FC236}">
                <a16:creationId xmlns:a16="http://schemas.microsoft.com/office/drawing/2014/main" id="{600AC9F0-6744-73C8-54FC-5C12BA7BF791}"/>
              </a:ext>
            </a:extLst>
          </p:cNvPr>
          <p:cNvSpPr>
            <a:spLocks noGrp="1"/>
          </p:cNvSpPr>
          <p:nvPr>
            <p:ph type="dt" sz="half" idx="10"/>
          </p:nvPr>
        </p:nvSpPr>
        <p:spPr>
          <a:xfrm>
            <a:off x="4292854" y="207982"/>
            <a:ext cx="2605980" cy="413360"/>
          </a:xfrm>
        </p:spPr>
        <p:txBody>
          <a:bodyPr/>
          <a:lstStyle/>
          <a:p>
            <a:r>
              <a:rPr lang="en-US"/>
              <a:t>Dec 4th 2025</a:t>
            </a:r>
            <a:endParaRPr lang="en-US" dirty="0"/>
          </a:p>
        </p:txBody>
      </p:sp>
      <p:sp>
        <p:nvSpPr>
          <p:cNvPr id="7" name="Slide Number Placeholder 6">
            <a:extLst>
              <a:ext uri="{FF2B5EF4-FFF2-40B4-BE49-F238E27FC236}">
                <a16:creationId xmlns:a16="http://schemas.microsoft.com/office/drawing/2014/main" id="{31BAB9F6-C801-466A-4C39-23DCB1CD5489}"/>
              </a:ext>
            </a:extLst>
          </p:cNvPr>
          <p:cNvSpPr>
            <a:spLocks noGrp="1"/>
          </p:cNvSpPr>
          <p:nvPr>
            <p:ph type="sldNum" sz="quarter" idx="12"/>
          </p:nvPr>
        </p:nvSpPr>
        <p:spPr/>
        <p:txBody>
          <a:bodyPr/>
          <a:lstStyle/>
          <a:p>
            <a:fld id="{753D0FD4-819D-4187-8797-C35567B41C78}" type="slidenum">
              <a:rPr lang="en-US" smtClean="0"/>
              <a:t>‹#›</a:t>
            </a:fld>
            <a:endParaRPr lang="en-US"/>
          </a:p>
        </p:txBody>
      </p:sp>
      <p:sp>
        <p:nvSpPr>
          <p:cNvPr id="4" name="Text Placeholder 3">
            <a:extLst>
              <a:ext uri="{FF2B5EF4-FFF2-40B4-BE49-F238E27FC236}">
                <a16:creationId xmlns:a16="http://schemas.microsoft.com/office/drawing/2014/main" id="{7CBA8418-7980-9A18-053B-82E4F16EBD61}"/>
              </a:ext>
            </a:extLst>
          </p:cNvPr>
          <p:cNvSpPr>
            <a:spLocks noGrp="1"/>
          </p:cNvSpPr>
          <p:nvPr>
            <p:ph type="body" sz="half" idx="2"/>
          </p:nvPr>
        </p:nvSpPr>
        <p:spPr>
          <a:xfrm>
            <a:off x="317773" y="4099034"/>
            <a:ext cx="3467048" cy="2325621"/>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126F9F06-BE63-8EE7-74C5-6D0E3F9B7571}"/>
              </a:ext>
            </a:extLst>
          </p:cNvPr>
          <p:cNvSpPr>
            <a:spLocks noGrp="1"/>
          </p:cNvSpPr>
          <p:nvPr>
            <p:ph type="pic" idx="1" hasCustomPrompt="1"/>
          </p:nvPr>
        </p:nvSpPr>
        <p:spPr>
          <a:xfrm>
            <a:off x="4292853" y="793729"/>
            <a:ext cx="7899147" cy="6073107"/>
          </a:xfrm>
          <a:blipFill>
            <a:blip r:embed="rId2">
              <a:alphaModFix amt="8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cxnSp>
        <p:nvCxnSpPr>
          <p:cNvPr id="9" name="Straight Connector 8">
            <a:extLst>
              <a:ext uri="{FF2B5EF4-FFF2-40B4-BE49-F238E27FC236}">
                <a16:creationId xmlns:a16="http://schemas.microsoft.com/office/drawing/2014/main" id="{CA44ED1E-1404-EA59-99E6-D28F5236A529}"/>
              </a:ext>
            </a:extLst>
          </p:cNvPr>
          <p:cNvCxnSpPr>
            <a:cxnSpLocks/>
          </p:cNvCxnSpPr>
          <p:nvPr/>
        </p:nvCxnSpPr>
        <p:spPr>
          <a:xfrm>
            <a:off x="4292853" y="784893"/>
            <a:ext cx="0" cy="6073107"/>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335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with Picture 5">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5422392" cy="3822192"/>
          </a:xfrm>
        </p:spPr>
        <p:txBody>
          <a:bodyPr vert="horz" lIns="91440" tIns="45720" rIns="91440" bIns="45720" rtlCol="0" anchor="t">
            <a:normAutofit/>
          </a:bodyPr>
          <a:lstStyle>
            <a:lvl1pPr>
              <a:defRPr lang="en-US" sz="60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86400"/>
            <a:ext cx="5422391" cy="978408"/>
          </a:xfrm>
        </p:spPr>
        <p:txBody>
          <a:bodyPr vert="horz" lIns="91440" tIns="45720" rIns="91440" bIns="45720" rtlCol="0" anchor="ctr">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4815840" y="207982"/>
            <a:ext cx="1280160" cy="413360"/>
          </a:xfrm>
        </p:spPr>
        <p:txBody>
          <a:bodyPr/>
          <a:lstStyle/>
          <a:p>
            <a:r>
              <a:rPr lang="en-US"/>
              <a:t>Dec 4th 2025</a:t>
            </a:r>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5982383" y="207982"/>
            <a:ext cx="546447" cy="413360"/>
          </a:xfrm>
        </p:spPr>
        <p:txBody>
          <a:bodyPr/>
          <a:lstStyle/>
          <a:p>
            <a:fld id="{753D0FD4-819D-4187-8797-C35567B41C78}" type="slidenum">
              <a:rPr lang="en-US" smtClean="0"/>
              <a:t>‹#›</a:t>
            </a:fld>
            <a:endParaRPr lang="en-US"/>
          </a:p>
        </p:txBody>
      </p:sp>
      <p:sp>
        <p:nvSpPr>
          <p:cNvPr id="11" name="Picture Placeholder 10">
            <a:extLst>
              <a:ext uri="{FF2B5EF4-FFF2-40B4-BE49-F238E27FC236}">
                <a16:creationId xmlns:a16="http://schemas.microsoft.com/office/drawing/2014/main" id="{1F08B46D-341A-2502-FE91-2C5EF771037B}"/>
              </a:ext>
            </a:extLst>
          </p:cNvPr>
          <p:cNvSpPr>
            <a:spLocks noGrp="1"/>
          </p:cNvSpPr>
          <p:nvPr>
            <p:ph type="pic" sz="quarter" idx="13" hasCustomPrompt="1"/>
          </p:nvPr>
        </p:nvSpPr>
        <p:spPr>
          <a:xfrm>
            <a:off x="7035554" y="0"/>
            <a:ext cx="5156444" cy="6858000"/>
          </a:xfrm>
          <a:blipFill dpi="0" rotWithShape="1">
            <a:blip r:embed="rId2">
              <a:alphaModFix amt="80000"/>
            </a:blip>
            <a:srcRect/>
            <a:stretch>
              <a:fillRect/>
            </a:stretch>
          </a:blipFill>
        </p:spPr>
        <p:txBody>
          <a:bodyPr/>
          <a:lstStyle>
            <a:lvl1pPr marL="0" indent="0">
              <a:buNone/>
              <a:defRPr/>
            </a:lvl1pPr>
          </a:lstStyle>
          <a:p>
            <a:r>
              <a:rPr lang="en-US" dirty="0"/>
              <a:t> </a:t>
            </a:r>
          </a:p>
        </p:txBody>
      </p:sp>
      <p:cxnSp>
        <p:nvCxnSpPr>
          <p:cNvPr id="9" name="Straight Connector 8">
            <a:extLst>
              <a:ext uri="{FF2B5EF4-FFF2-40B4-BE49-F238E27FC236}">
                <a16:creationId xmlns:a16="http://schemas.microsoft.com/office/drawing/2014/main" id="{E1B20121-9211-E62C-6EDF-8301AE0A0865}"/>
              </a:ext>
            </a:extLst>
          </p:cNvPr>
          <p:cNvCxnSpPr>
            <a:cxnSpLocks/>
          </p:cNvCxnSpPr>
          <p:nvPr/>
        </p:nvCxnSpPr>
        <p:spPr>
          <a:xfrm>
            <a:off x="-4130" y="5215687"/>
            <a:ext cx="7032250" cy="0"/>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BA69D92-87B2-B41F-6979-69668092108B}"/>
              </a:ext>
            </a:extLst>
          </p:cNvPr>
          <p:cNvCxnSpPr>
            <a:cxnSpLocks/>
          </p:cNvCxnSpPr>
          <p:nvPr/>
        </p:nvCxnSpPr>
        <p:spPr>
          <a:xfrm flipV="1">
            <a:off x="7028120" y="0"/>
            <a:ext cx="0" cy="6858001"/>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8754165"/>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Conclusion">
    <p:bg>
      <p:bgRef idx="1001">
        <a:schemeClr val="bg2"/>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8A45ECA-9413-0F81-085A-48CF6F23E1DC}"/>
              </a:ext>
            </a:extLst>
          </p:cNvPr>
          <p:cNvCxnSpPr>
            <a:cxnSpLocks/>
          </p:cNvCxnSpPr>
          <p:nvPr/>
        </p:nvCxnSpPr>
        <p:spPr>
          <a:xfrm>
            <a:off x="0" y="2118492"/>
            <a:ext cx="12192000" cy="0"/>
          </a:xfrm>
          <a:prstGeom prst="line">
            <a:avLst/>
          </a:prstGeom>
          <a:ln w="9525">
            <a:solidFill>
              <a:schemeClr val="tx1">
                <a:lumMod val="85000"/>
              </a:schemeClr>
            </a:solidFill>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59" y="832104"/>
            <a:ext cx="11253668" cy="1225296"/>
          </a:xfrm>
        </p:spPr>
        <p:txBody>
          <a:bodyPr>
            <a:normAutofit/>
          </a:bodyPr>
          <a:lstStyle>
            <a:lvl1pPr>
              <a:defRPr sz="8800">
                <a:solidFill>
                  <a:schemeClr val="tx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6263640"/>
            <a:ext cx="2962656" cy="411480"/>
          </a:xfrm>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1" y="6263640"/>
            <a:ext cx="1933553" cy="411480"/>
          </a:xfrm>
        </p:spPr>
        <p:txBody>
          <a:bodyPr/>
          <a:lstStyle>
            <a:lvl1pPr>
              <a:defRPr>
                <a:solidFill>
                  <a:schemeClr val="tx2"/>
                </a:solidFill>
              </a:defRPr>
            </a:lvl1pPr>
          </a:lstStyle>
          <a:p>
            <a:r>
              <a:rPr lang="en-US"/>
              <a:t>Dec 4th 2025</a:t>
            </a:r>
            <a:endParaRPr lang="en-US" dirty="0"/>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a:xfrm>
            <a:off x="11288870" y="6263640"/>
            <a:ext cx="546447" cy="413360"/>
          </a:xfrm>
        </p:spPr>
        <p:txBody>
          <a:bodyPr/>
          <a:lstStyle>
            <a:lvl1pPr>
              <a:defRPr>
                <a:solidFill>
                  <a:schemeClr val="tx2"/>
                </a:solidFill>
              </a:defRPr>
            </a:lvl1pPr>
          </a:lstStyle>
          <a:p>
            <a:fld id="{753D0FD4-819D-4187-8797-C35567B41C78}" type="slidenum">
              <a:rPr lang="en-US" smtClean="0"/>
              <a:t>‹#›</a:t>
            </a:fld>
            <a:endParaRPr lang="en-US"/>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20557" y="3429001"/>
            <a:ext cx="11253669" cy="277354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8475511"/>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obj" preserve="1">
  <p:cSld name="Conclusion 2">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A09BB-8293-7DED-F5BF-8F3DA4B5760B}"/>
              </a:ext>
            </a:extLst>
          </p:cNvPr>
          <p:cNvSpPr>
            <a:spLocks noGrp="1"/>
          </p:cNvSpPr>
          <p:nvPr>
            <p:ph type="title"/>
          </p:nvPr>
        </p:nvSpPr>
        <p:spPr>
          <a:xfrm>
            <a:off x="320560" y="1270390"/>
            <a:ext cx="7929980" cy="2060888"/>
          </a:xfrm>
        </p:spPr>
        <p:txBody>
          <a:bodyPr>
            <a:normAutofit/>
          </a:bodyPr>
          <a:lstStyle>
            <a:lvl1pPr>
              <a:defRPr sz="8800">
                <a:solidFill>
                  <a:schemeClr val="tx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D0AB536-3625-6C4C-BCE1-4533963FDEC5}"/>
              </a:ext>
            </a:extLst>
          </p:cNvPr>
          <p:cNvSpPr>
            <a:spLocks noGrp="1"/>
          </p:cNvSpPr>
          <p:nvPr>
            <p:ph idx="1"/>
          </p:nvPr>
        </p:nvSpPr>
        <p:spPr>
          <a:xfrm>
            <a:off x="317775" y="3794761"/>
            <a:ext cx="7932765" cy="1531091"/>
          </a:xfrm>
        </p:spPr>
        <p:txBody>
          <a:bodyPr>
            <a:norm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B97D1377-BC65-5D42-5EC9-BECE6F765322}"/>
              </a:ext>
            </a:extLst>
          </p:cNvPr>
          <p:cNvSpPr>
            <a:spLocks noGrp="1"/>
          </p:cNvSpPr>
          <p:nvPr>
            <p:ph type="ftr" sz="quarter" idx="11"/>
          </p:nvPr>
        </p:nvSpPr>
        <p:spPr>
          <a:xfrm>
            <a:off x="317772" y="213482"/>
            <a:ext cx="2962656" cy="411480"/>
          </a:xfrm>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EEF9179-12AA-40A3-63A0-84A6ED06611F}"/>
              </a:ext>
            </a:extLst>
          </p:cNvPr>
          <p:cNvSpPr>
            <a:spLocks noGrp="1"/>
          </p:cNvSpPr>
          <p:nvPr>
            <p:ph type="dt" sz="half" idx="10"/>
          </p:nvPr>
        </p:nvSpPr>
        <p:spPr>
          <a:xfrm>
            <a:off x="7568892" y="210312"/>
            <a:ext cx="1679642" cy="411480"/>
          </a:xfrm>
        </p:spPr>
        <p:txBody>
          <a:bodyPr/>
          <a:lstStyle/>
          <a:p>
            <a:r>
              <a:rPr lang="en-US"/>
              <a:t>Dec 4th 2025</a:t>
            </a:r>
          </a:p>
        </p:txBody>
      </p:sp>
      <p:sp>
        <p:nvSpPr>
          <p:cNvPr id="6" name="Slide Number Placeholder 5">
            <a:extLst>
              <a:ext uri="{FF2B5EF4-FFF2-40B4-BE49-F238E27FC236}">
                <a16:creationId xmlns:a16="http://schemas.microsoft.com/office/drawing/2014/main" id="{0CCE0E3B-6350-CAAC-2CAB-78999D19CADB}"/>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7" name="Straight Connector 6">
            <a:extLst>
              <a:ext uri="{FF2B5EF4-FFF2-40B4-BE49-F238E27FC236}">
                <a16:creationId xmlns:a16="http://schemas.microsoft.com/office/drawing/2014/main" id="{F4D168F9-DE00-B9C1-AD77-139DA8AF3364}"/>
              </a:ext>
            </a:extLst>
          </p:cNvPr>
          <p:cNvCxnSpPr>
            <a:cxnSpLocks/>
          </p:cNvCxnSpPr>
          <p:nvPr/>
        </p:nvCxnSpPr>
        <p:spPr>
          <a:xfrm>
            <a:off x="0" y="3434907"/>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649627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49808"/>
            <a:ext cx="9287134" cy="3410712"/>
          </a:xfrm>
        </p:spPr>
        <p:txBody>
          <a:bodyPr vert="horz" lIns="91440" tIns="45720" rIns="91440" bIns="45720" rtlCol="0" anchor="t">
            <a:normAutofit/>
          </a:bodyPr>
          <a:lstStyle>
            <a:lvl1pPr>
              <a:defRPr lang="en-US" sz="125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40" y="5477256"/>
            <a:ext cx="11155680" cy="1115568"/>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p:txBody>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9D0B70F0-3BE4-FD57-7260-3612F25DFB6B}"/>
              </a:ext>
            </a:extLst>
          </p:cNvPr>
          <p:cNvCxnSpPr>
            <a:cxnSpLocks/>
          </p:cNvCxnSpPr>
          <p:nvPr/>
        </p:nvCxnSpPr>
        <p:spPr>
          <a:xfrm>
            <a:off x="0" y="527477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8588333"/>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758952"/>
            <a:ext cx="7589520" cy="4087368"/>
          </a:xfrm>
        </p:spPr>
        <p:txBody>
          <a:bodyPr vert="horz" lIns="91440" tIns="45720" rIns="91440" bIns="45720" rtlCol="0" anchor="t">
            <a:normAutofit/>
          </a:bodyPr>
          <a:lstStyle>
            <a:lvl1pPr>
              <a:defRPr lang="en-US" sz="9600" dirty="0">
                <a:solidFill>
                  <a:schemeClr val="tx2"/>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5404104"/>
            <a:ext cx="11515277" cy="576072"/>
          </a:xfrm>
        </p:spPr>
        <p:txBody>
          <a:bodyPr vert="horz" lIns="91440" tIns="45720" rIns="91440" bIns="45720" rtlCol="0" anchor="ctr">
            <a:normAutofit/>
          </a:bodyPr>
          <a:lstStyle>
            <a:lvl1pPr marL="0" indent="0">
              <a:buNone/>
              <a:defRPr lang="en-US" dirty="0">
                <a:solidFill>
                  <a:schemeClr val="tx2"/>
                </a:solidFill>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a:xfrm>
            <a:off x="317773" y="6254496"/>
            <a:ext cx="2963692" cy="413360"/>
          </a:xfrm>
        </p:spPr>
        <p:txBody>
          <a:bodyPr/>
          <a:lstStyle>
            <a:lvl1pPr>
              <a:defRPr>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7921742" y="6254496"/>
            <a:ext cx="1679642" cy="413360"/>
          </a:xfrm>
        </p:spPr>
        <p:txBody>
          <a:bodyPr/>
          <a:lstStyle>
            <a:lvl1pPr>
              <a:defRPr>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a:xfrm>
            <a:off x="11288870" y="6254496"/>
            <a:ext cx="546447" cy="413360"/>
          </a:xfrm>
        </p:spPr>
        <p:txBody>
          <a:bodyPr/>
          <a:lstStyle>
            <a:lvl1pPr>
              <a:defRPr>
                <a:solidFill>
                  <a:schemeClr val="tx2"/>
                </a:solidFill>
              </a:defRPr>
            </a:lvl1p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F05C310B-ED34-BA33-630C-F8D5EB2A41A2}"/>
              </a:ext>
            </a:extLst>
          </p:cNvPr>
          <p:cNvCxnSpPr>
            <a:cxnSpLocks/>
          </p:cNvCxnSpPr>
          <p:nvPr/>
        </p:nvCxnSpPr>
        <p:spPr>
          <a:xfrm>
            <a:off x="0" y="6057900"/>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6B77E3C-9D50-9277-C646-D9B5AB8122BB}"/>
              </a:ext>
            </a:extLst>
          </p:cNvPr>
          <p:cNvCxnSpPr>
            <a:cxnSpLocks/>
          </p:cNvCxnSpPr>
          <p:nvPr/>
        </p:nvCxnSpPr>
        <p:spPr>
          <a:xfrm>
            <a:off x="0" y="5274776"/>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47840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3">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4DF58-285B-E151-006A-D88C36BBB753}"/>
              </a:ext>
            </a:extLst>
          </p:cNvPr>
          <p:cNvSpPr>
            <a:spLocks noGrp="1"/>
          </p:cNvSpPr>
          <p:nvPr>
            <p:ph type="ctrTitle"/>
          </p:nvPr>
        </p:nvSpPr>
        <p:spPr>
          <a:xfrm>
            <a:off x="320040" y="1426464"/>
            <a:ext cx="9528048" cy="4183468"/>
          </a:xfrm>
        </p:spPr>
        <p:txBody>
          <a:bodyPr vert="horz" lIns="91440" tIns="45720" rIns="91440" bIns="45720" rtlCol="0" anchor="b">
            <a:normAutofit/>
          </a:bodyPr>
          <a:lstStyle>
            <a:lvl1pPr>
              <a:defRPr lang="en-US" sz="11500" dirty="0"/>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F9206861-2B51-5BD1-EB7B-C21E31ED4CF6}"/>
              </a:ext>
            </a:extLst>
          </p:cNvPr>
          <p:cNvSpPr>
            <a:spLocks noGrp="1"/>
          </p:cNvSpPr>
          <p:nvPr>
            <p:ph type="subTitle" idx="1"/>
          </p:nvPr>
        </p:nvSpPr>
        <p:spPr>
          <a:xfrm>
            <a:off x="320039" y="5779008"/>
            <a:ext cx="9528047" cy="923544"/>
          </a:xfrm>
        </p:spPr>
        <p:txBody>
          <a:bodyPr vert="horz" lIns="91440" tIns="45720" rIns="91440" bIns="45720" rtlCol="0">
            <a:normAutofit/>
          </a:bodyPr>
          <a:lstStyle>
            <a:lvl1pPr marL="0" indent="0">
              <a:buNone/>
              <a:defRPr lang="en-US" dirty="0"/>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822DDD77-F8A9-7EC7-8615-6A38937CE728}"/>
              </a:ext>
            </a:extLst>
          </p:cNvPr>
          <p:cNvSpPr>
            <a:spLocks noGrp="1"/>
          </p:cNvSpPr>
          <p:nvPr>
            <p:ph type="ftr" sz="quarter" idx="11"/>
          </p:nvPr>
        </p:nvSpPr>
        <p:spPr/>
        <p:txBody>
          <a:body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098AB215-86A6-6EC5-BC27-7962FA84A1AE}"/>
              </a:ext>
            </a:extLst>
          </p:cNvPr>
          <p:cNvSpPr>
            <a:spLocks noGrp="1"/>
          </p:cNvSpPr>
          <p:nvPr>
            <p:ph type="dt" sz="half" idx="10"/>
          </p:nvPr>
        </p:nvSpPr>
        <p:spPr>
          <a:xfrm>
            <a:off x="7680069" y="207982"/>
            <a:ext cx="2168017" cy="413360"/>
          </a:xfrm>
        </p:spPr>
        <p:txBody>
          <a:bodyPr/>
          <a:lstStyle/>
          <a:p>
            <a:r>
              <a:rPr lang="en-US"/>
              <a:t>Dec 4th 2025</a:t>
            </a:r>
            <a:endParaRPr lang="en-US" dirty="0"/>
          </a:p>
        </p:txBody>
      </p:sp>
      <p:sp>
        <p:nvSpPr>
          <p:cNvPr id="6" name="Slide Number Placeholder 5">
            <a:extLst>
              <a:ext uri="{FF2B5EF4-FFF2-40B4-BE49-F238E27FC236}">
                <a16:creationId xmlns:a16="http://schemas.microsoft.com/office/drawing/2014/main" id="{4360CECF-E526-1422-4780-123B6B1E96C9}"/>
              </a:ext>
            </a:extLst>
          </p:cNvPr>
          <p:cNvSpPr>
            <a:spLocks noGrp="1"/>
          </p:cNvSpPr>
          <p:nvPr>
            <p:ph type="sldNum" sz="quarter" idx="12"/>
          </p:nvPr>
        </p:nvSpPr>
        <p:spPr/>
        <p:txBody>
          <a:bodyPr/>
          <a:lstStyle/>
          <a:p>
            <a:fld id="{753D0FD4-819D-4187-8797-C35567B41C78}" type="slidenum">
              <a:rPr lang="en-US" smtClean="0"/>
              <a:t>‹#›</a:t>
            </a:fld>
            <a:endParaRPr lang="en-US"/>
          </a:p>
        </p:txBody>
      </p:sp>
      <p:cxnSp>
        <p:nvCxnSpPr>
          <p:cNvPr id="8" name="Straight Connector 7">
            <a:extLst>
              <a:ext uri="{FF2B5EF4-FFF2-40B4-BE49-F238E27FC236}">
                <a16:creationId xmlns:a16="http://schemas.microsoft.com/office/drawing/2014/main" id="{8F6B2E7A-179E-B6D8-4F25-0673E53A95D4}"/>
              </a:ext>
            </a:extLst>
          </p:cNvPr>
          <p:cNvCxnSpPr>
            <a:cxnSpLocks/>
          </p:cNvCxnSpPr>
          <p:nvPr/>
        </p:nvCxnSpPr>
        <p:spPr>
          <a:xfrm>
            <a:off x="1" y="790415"/>
            <a:ext cx="12191999"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577576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4398EFF-E3C5-E79D-1BD3-016E84949F9C}"/>
              </a:ext>
            </a:extLst>
          </p:cNvPr>
          <p:cNvCxnSpPr>
            <a:cxnSpLocks/>
          </p:cNvCxnSpPr>
          <p:nvPr/>
        </p:nvCxnSpPr>
        <p:spPr>
          <a:xfrm>
            <a:off x="0" y="789563"/>
            <a:ext cx="12192000" cy="0"/>
          </a:xfrm>
          <a:prstGeom prst="line">
            <a:avLst/>
          </a:prstGeom>
          <a:ln w="9525">
            <a:solidFill>
              <a:schemeClr val="tx2"/>
            </a:solidFill>
          </a:ln>
        </p:spPr>
        <p:style>
          <a:lnRef idx="2">
            <a:schemeClr val="accent1"/>
          </a:lnRef>
          <a:fillRef idx="0">
            <a:schemeClr val="accent1"/>
          </a:fillRef>
          <a:effectRef idx="1">
            <a:schemeClr val="accent1"/>
          </a:effectRef>
          <a:fontRef idx="minor">
            <a:schemeClr val="tx1"/>
          </a:fontRef>
        </p:style>
      </p:cxnSp>
      <p:sp>
        <p:nvSpPr>
          <p:cNvPr id="2" name="Title Placeholder 1">
            <a:extLst>
              <a:ext uri="{FF2B5EF4-FFF2-40B4-BE49-F238E27FC236}">
                <a16:creationId xmlns:a16="http://schemas.microsoft.com/office/drawing/2014/main" id="{66478947-1D67-18A4-7E48-5B4B2F97FBE9}"/>
              </a:ext>
            </a:extLst>
          </p:cNvPr>
          <p:cNvSpPr>
            <a:spLocks noGrp="1"/>
          </p:cNvSpPr>
          <p:nvPr>
            <p:ph type="title"/>
          </p:nvPr>
        </p:nvSpPr>
        <p:spPr>
          <a:xfrm>
            <a:off x="320559" y="935798"/>
            <a:ext cx="11253668" cy="66569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DFE08CA-9517-ABC1-E915-31EA6D7B73C7}"/>
              </a:ext>
            </a:extLst>
          </p:cNvPr>
          <p:cNvSpPr>
            <a:spLocks noGrp="1"/>
          </p:cNvSpPr>
          <p:nvPr>
            <p:ph type="body" idx="1"/>
          </p:nvPr>
        </p:nvSpPr>
        <p:spPr>
          <a:xfrm>
            <a:off x="320559" y="1707581"/>
            <a:ext cx="11253668" cy="4848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00E3983D-E783-AAEC-26DB-4B3F6511C702}"/>
              </a:ext>
            </a:extLst>
          </p:cNvPr>
          <p:cNvSpPr>
            <a:spLocks noGrp="1"/>
          </p:cNvSpPr>
          <p:nvPr>
            <p:ph type="ftr" sz="quarter" idx="3"/>
          </p:nvPr>
        </p:nvSpPr>
        <p:spPr>
          <a:xfrm>
            <a:off x="317773" y="207982"/>
            <a:ext cx="2963692" cy="413360"/>
          </a:xfrm>
          <a:prstGeom prst="rect">
            <a:avLst/>
          </a:prstGeom>
        </p:spPr>
        <p:txBody>
          <a:bodyPr vert="horz" lIns="91440" tIns="45720" rIns="91440" bIns="45720" rtlCol="0" anchor="ctr">
            <a:normAutofit/>
          </a:bodyPr>
          <a:lstStyle>
            <a:lvl1pPr algn="l">
              <a:defRPr sz="850" b="1" cap="all" spc="100" baseline="0">
                <a:solidFill>
                  <a:schemeClr val="tx2"/>
                </a:solidFill>
              </a:defRPr>
            </a:lvl1pPr>
          </a:lstStyle>
          <a:p>
            <a:r>
              <a:rPr lang="en-NZ"/>
              <a:t>Theresa ALAIMOANA – Financial CaPABILITY &amp; HOMEOWNERSHIP LEAD</a:t>
            </a:r>
            <a:endParaRPr lang="en-US" dirty="0"/>
          </a:p>
        </p:txBody>
      </p:sp>
      <p:sp>
        <p:nvSpPr>
          <p:cNvPr id="4" name="Date Placeholder 3">
            <a:extLst>
              <a:ext uri="{FF2B5EF4-FFF2-40B4-BE49-F238E27FC236}">
                <a16:creationId xmlns:a16="http://schemas.microsoft.com/office/drawing/2014/main" id="{70454426-0A97-D20B-FD06-9648AED7773C}"/>
              </a:ext>
            </a:extLst>
          </p:cNvPr>
          <p:cNvSpPr>
            <a:spLocks noGrp="1"/>
          </p:cNvSpPr>
          <p:nvPr>
            <p:ph type="dt" sz="half" idx="2"/>
          </p:nvPr>
        </p:nvSpPr>
        <p:spPr>
          <a:xfrm>
            <a:off x="7680069" y="207982"/>
            <a:ext cx="1921315" cy="413360"/>
          </a:xfrm>
          <a:prstGeom prst="rect">
            <a:avLst/>
          </a:prstGeom>
        </p:spPr>
        <p:txBody>
          <a:bodyPr vert="horz" lIns="91440" tIns="45720" rIns="91440" bIns="45720" rtlCol="0" anchor="ctr">
            <a:normAutofit/>
          </a:bodyPr>
          <a:lstStyle>
            <a:lvl1pPr algn="l">
              <a:defRPr sz="850" b="1" cap="all" spc="100" baseline="0">
                <a:solidFill>
                  <a:schemeClr val="tx2"/>
                </a:solidFill>
              </a:defRPr>
            </a:lvl1pPr>
          </a:lstStyle>
          <a:p>
            <a:r>
              <a:rPr lang="en-US"/>
              <a:t>Dec 4th 2025</a:t>
            </a:r>
          </a:p>
        </p:txBody>
      </p:sp>
      <p:sp>
        <p:nvSpPr>
          <p:cNvPr id="6" name="Slide Number Placeholder 5">
            <a:extLst>
              <a:ext uri="{FF2B5EF4-FFF2-40B4-BE49-F238E27FC236}">
                <a16:creationId xmlns:a16="http://schemas.microsoft.com/office/drawing/2014/main" id="{7DA13386-8E2A-2962-4804-81558038BA54}"/>
              </a:ext>
            </a:extLst>
          </p:cNvPr>
          <p:cNvSpPr>
            <a:spLocks noGrp="1"/>
          </p:cNvSpPr>
          <p:nvPr>
            <p:ph type="sldNum" sz="quarter" idx="4"/>
          </p:nvPr>
        </p:nvSpPr>
        <p:spPr>
          <a:xfrm>
            <a:off x="11288870" y="207982"/>
            <a:ext cx="546447" cy="413360"/>
          </a:xfrm>
          <a:prstGeom prst="rect">
            <a:avLst/>
          </a:prstGeom>
        </p:spPr>
        <p:txBody>
          <a:bodyPr vert="horz" lIns="91440" tIns="45720" rIns="91440" bIns="45720" rtlCol="0" anchor="ctr">
            <a:normAutofit/>
          </a:bodyPr>
          <a:lstStyle>
            <a:lvl1pPr algn="r">
              <a:defRPr sz="850" b="1" cap="all" baseline="0">
                <a:solidFill>
                  <a:schemeClr val="tx2"/>
                </a:solidFill>
              </a:defRPr>
            </a:lvl1pPr>
          </a:lstStyle>
          <a:p>
            <a:fld id="{753D0FD4-819D-4187-8797-C35567B41C78}" type="slidenum">
              <a:rPr lang="en-US" smtClean="0"/>
              <a:t>‹#›</a:t>
            </a:fld>
            <a:endParaRPr lang="en-US"/>
          </a:p>
        </p:txBody>
      </p:sp>
    </p:spTree>
    <p:extLst>
      <p:ext uri="{BB962C8B-B14F-4D97-AF65-F5344CB8AC3E}">
        <p14:creationId xmlns:p14="http://schemas.microsoft.com/office/powerpoint/2010/main" val="1128058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Lst>
  <p:hf hdr="0"/>
  <p:txStyles>
    <p:titleStyle>
      <a:lvl1pPr algn="l" defTabSz="914400" rtl="0" eaLnBrk="1" latinLnBrk="0" hangingPunct="1">
        <a:lnSpc>
          <a:spcPct val="70000"/>
        </a:lnSpc>
        <a:spcBef>
          <a:spcPct val="0"/>
        </a:spcBef>
        <a:buNone/>
        <a:defRPr sz="4000" kern="1200" cap="all" baseline="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80">
          <p15:clr>
            <a:srgbClr val="F26B43"/>
          </p15:clr>
        </p15:guide>
        <p15:guide id="2" pos="264">
          <p15:clr>
            <a:srgbClr val="F26B43"/>
          </p15:clr>
        </p15:guide>
        <p15:guide id="3" pos="7416">
          <p15:clr>
            <a:srgbClr val="F26B43"/>
          </p15:clr>
        </p15:guide>
        <p15:guide id="4" orient="horz" pos="3816">
          <p15:clr>
            <a:srgbClr val="F26B43"/>
          </p15:clr>
        </p15:guide>
        <p15:guide id="5" pos="7200">
          <p15:clr>
            <a:srgbClr val="F26B43"/>
          </p15:clr>
        </p15:guide>
        <p15:guide id="6" pos="504">
          <p15:clr>
            <a:srgbClr val="F26B43"/>
          </p15:clr>
        </p15:guide>
        <p15:guide id="7" orient="horz" pos="4128">
          <p15:clr>
            <a:srgbClr val="F26B43"/>
          </p15:clr>
        </p15:guide>
        <p15:guide id="8" orient="horz" pos="1056">
          <p15:clr>
            <a:srgbClr val="F26B43"/>
          </p15:clr>
        </p15:guide>
        <p15:guide id="9" pos="458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2900-B74B-A234-AC54-89005976C9FC}"/>
              </a:ext>
            </a:extLst>
          </p:cNvPr>
          <p:cNvSpPr>
            <a:spLocks noGrp="1"/>
          </p:cNvSpPr>
          <p:nvPr>
            <p:ph type="ctrTitle"/>
          </p:nvPr>
        </p:nvSpPr>
        <p:spPr>
          <a:xfrm>
            <a:off x="320039" y="1033272"/>
            <a:ext cx="5892073" cy="3895344"/>
          </a:xfrm>
        </p:spPr>
        <p:txBody>
          <a:bodyPr anchor="t">
            <a:normAutofit/>
          </a:bodyPr>
          <a:lstStyle/>
          <a:p>
            <a:br>
              <a:rPr lang="en-US" sz="6000" dirty="0"/>
            </a:br>
            <a:r>
              <a:rPr lang="en-US" sz="6000" dirty="0"/>
              <a:t>RENTING Vs</a:t>
            </a:r>
            <a:br>
              <a:rPr lang="en-US" sz="6000" dirty="0"/>
            </a:br>
            <a:r>
              <a:rPr lang="en-US" sz="6000" dirty="0"/>
              <a:t>Pathway to Homeownership</a:t>
            </a:r>
          </a:p>
        </p:txBody>
      </p:sp>
      <p:sp>
        <p:nvSpPr>
          <p:cNvPr id="4" name="Footer Placeholder 3">
            <a:extLst>
              <a:ext uri="{FF2B5EF4-FFF2-40B4-BE49-F238E27FC236}">
                <a16:creationId xmlns:a16="http://schemas.microsoft.com/office/drawing/2014/main" id="{878B5E81-E33B-3A4B-970F-AE933B91C4D3}"/>
              </a:ext>
            </a:extLst>
          </p:cNvPr>
          <p:cNvSpPr>
            <a:spLocks noGrp="1"/>
          </p:cNvSpPr>
          <p:nvPr>
            <p:ph type="ftr" sz="quarter" idx="11"/>
          </p:nvPr>
        </p:nvSpPr>
        <p:spPr>
          <a:xfrm>
            <a:off x="317773" y="207982"/>
            <a:ext cx="2963692" cy="413360"/>
          </a:xfrm>
        </p:spPr>
        <p:txBody>
          <a:bodyPr anchor="ctr">
            <a:normAutofit lnSpcReduction="10000"/>
          </a:bodyPr>
          <a:lstStyle/>
          <a:p>
            <a:pPr>
              <a:spcAft>
                <a:spcPts val="600"/>
              </a:spcAft>
            </a:pPr>
            <a:r>
              <a:rPr lang="en-US" dirty="0"/>
              <a:t>Theresa ALAIMOANA – Financial </a:t>
            </a:r>
            <a:r>
              <a:rPr lang="en-US" dirty="0" err="1"/>
              <a:t>CaPABILITY</a:t>
            </a:r>
            <a:r>
              <a:rPr lang="en-US" dirty="0"/>
              <a:t> &amp; HOMEOWNERSHIP LEAD</a:t>
            </a:r>
          </a:p>
          <a:p>
            <a:pPr>
              <a:spcAft>
                <a:spcPts val="600"/>
              </a:spcAft>
            </a:pPr>
            <a:endParaRPr lang="en-US" dirty="0"/>
          </a:p>
        </p:txBody>
      </p:sp>
      <p:pic>
        <p:nvPicPr>
          <p:cNvPr id="8" name="Picture Placeholder 7" descr="Key on a blueprint for a house">
            <a:extLst>
              <a:ext uri="{FF2B5EF4-FFF2-40B4-BE49-F238E27FC236}">
                <a16:creationId xmlns:a16="http://schemas.microsoft.com/office/drawing/2014/main" id="{1D14AA8B-0023-4B4D-9A5B-236395E4038C}"/>
              </a:ext>
            </a:extLst>
          </p:cNvPr>
          <p:cNvPicPr>
            <a:picLocks noGrp="1" noChangeAspect="1"/>
          </p:cNvPicPr>
          <p:nvPr>
            <p:ph type="pic" sz="quarter" idx="13"/>
          </p:nvPr>
        </p:nvPicPr>
        <p:blipFill>
          <a:blip r:embed="rId3"/>
          <a:srcRect l="17467" r="17467"/>
          <a:stretch/>
        </p:blipFill>
        <p:spPr>
          <a:xfrm>
            <a:off x="6931152" y="793881"/>
            <a:ext cx="5260848" cy="6064053"/>
          </a:xfrm>
          <a:prstGeom prst="rect">
            <a:avLst/>
          </a:prstGeom>
          <a:noFill/>
        </p:spPr>
      </p:pic>
      <p:sp>
        <p:nvSpPr>
          <p:cNvPr id="6" name="Date Placeholder 5">
            <a:extLst>
              <a:ext uri="{FF2B5EF4-FFF2-40B4-BE49-F238E27FC236}">
                <a16:creationId xmlns:a16="http://schemas.microsoft.com/office/drawing/2014/main" id="{34B4CA1F-E0EE-42CE-AD98-C61335B98395}"/>
              </a:ext>
            </a:extLst>
          </p:cNvPr>
          <p:cNvSpPr>
            <a:spLocks noGrp="1"/>
          </p:cNvSpPr>
          <p:nvPr>
            <p:ph type="dt" sz="half" idx="10"/>
          </p:nvPr>
        </p:nvSpPr>
        <p:spPr>
          <a:xfrm>
            <a:off x="6938587" y="207982"/>
            <a:ext cx="2662798" cy="413360"/>
          </a:xfrm>
        </p:spPr>
        <p:txBody>
          <a:bodyPr anchor="ctr">
            <a:normAutofit/>
          </a:bodyPr>
          <a:lstStyle/>
          <a:p>
            <a:pPr>
              <a:spcAft>
                <a:spcPts val="600"/>
              </a:spcAft>
            </a:pPr>
            <a:r>
              <a:rPr lang="en-US" dirty="0"/>
              <a:t>Dec 4th 2025</a:t>
            </a:r>
          </a:p>
        </p:txBody>
      </p:sp>
      <p:sp>
        <p:nvSpPr>
          <p:cNvPr id="7" name="Slide Number Placeholder 6">
            <a:extLst>
              <a:ext uri="{FF2B5EF4-FFF2-40B4-BE49-F238E27FC236}">
                <a16:creationId xmlns:a16="http://schemas.microsoft.com/office/drawing/2014/main" id="{E0F25045-D2B0-079F-23F6-31FC9D5297B2}"/>
              </a:ext>
            </a:extLst>
          </p:cNvPr>
          <p:cNvSpPr>
            <a:spLocks noGrp="1"/>
          </p:cNvSpPr>
          <p:nvPr>
            <p:ph type="sldNum" sz="quarter" idx="12"/>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1</a:t>
            </a:fld>
            <a:endParaRPr lang="en-US"/>
          </a:p>
        </p:txBody>
      </p:sp>
    </p:spTree>
    <p:extLst>
      <p:ext uri="{BB962C8B-B14F-4D97-AF65-F5344CB8AC3E}">
        <p14:creationId xmlns:p14="http://schemas.microsoft.com/office/powerpoint/2010/main" val="180795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B8A44-0122-912E-1B0E-38514BFFEE36}"/>
              </a:ext>
            </a:extLst>
          </p:cNvPr>
          <p:cNvSpPr>
            <a:spLocks noGrp="1"/>
          </p:cNvSpPr>
          <p:nvPr>
            <p:ph type="title"/>
          </p:nvPr>
        </p:nvSpPr>
        <p:spPr>
          <a:xfrm>
            <a:off x="7670308" y="853949"/>
            <a:ext cx="4102574" cy="1516070"/>
          </a:xfrm>
        </p:spPr>
        <p:txBody>
          <a:bodyPr anchor="t">
            <a:normAutofit/>
          </a:bodyPr>
          <a:lstStyle/>
          <a:p>
            <a:r>
              <a:rPr lang="en-US"/>
              <a:t>Practical Steps</a:t>
            </a:r>
          </a:p>
        </p:txBody>
      </p:sp>
      <p:pic>
        <p:nvPicPr>
          <p:cNvPr id="8" name="Content Placeholder 7" descr="A variety of items are on a desk, including: a model house, coins, piggy bank, magnifying glass, glasses, sticky notes, calculator, and a mug. The scene symbolizes the process of buying a new house.">
            <a:extLst>
              <a:ext uri="{FF2B5EF4-FFF2-40B4-BE49-F238E27FC236}">
                <a16:creationId xmlns:a16="http://schemas.microsoft.com/office/drawing/2014/main" id="{DB069AE6-A588-423D-A9D7-37D2ABEA0EEE}"/>
              </a:ext>
            </a:extLst>
          </p:cNvPr>
          <p:cNvPicPr>
            <a:picLocks noGrp="1" noChangeAspect="1"/>
          </p:cNvPicPr>
          <p:nvPr>
            <p:ph type="pic" sz="quarter" idx="13"/>
          </p:nvPr>
        </p:nvPicPr>
        <p:blipFill>
          <a:blip r:embed="rId3"/>
          <a:srcRect l="8506" r="20578" b="-1"/>
          <a:stretch>
            <a:fillRect/>
          </a:stretch>
        </p:blipFill>
        <p:spPr>
          <a:xfrm>
            <a:off x="1" y="10"/>
            <a:ext cx="7285976" cy="6857990"/>
          </a:xfrm>
          <a:prstGeom prst="rect">
            <a:avLst/>
          </a:prstGeom>
          <a:noFill/>
        </p:spPr>
      </p:pic>
      <p:sp>
        <p:nvSpPr>
          <p:cNvPr id="3" name="Footer Placeholder 2">
            <a:extLst>
              <a:ext uri="{FF2B5EF4-FFF2-40B4-BE49-F238E27FC236}">
                <a16:creationId xmlns:a16="http://schemas.microsoft.com/office/drawing/2014/main" id="{F6DAE411-EA81-DADF-A029-4CBD04B540EB}"/>
              </a:ext>
            </a:extLst>
          </p:cNvPr>
          <p:cNvSpPr>
            <a:spLocks noGrp="1"/>
          </p:cNvSpPr>
          <p:nvPr>
            <p:ph type="ftr" sz="quarter" idx="11"/>
          </p:nvPr>
        </p:nvSpPr>
        <p:spPr>
          <a:xfrm>
            <a:off x="7670308" y="213482"/>
            <a:ext cx="2129674" cy="411480"/>
          </a:xfrm>
        </p:spPr>
        <p:txBody>
          <a:bodyPr anchor="ctr">
            <a:normAutofit fontScale="92500" lnSpcReduction="20000"/>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B98FAF6D-E7A8-731F-04AF-4B3D12D16627}"/>
              </a:ext>
            </a:extLst>
          </p:cNvPr>
          <p:cNvSpPr>
            <a:spLocks noGrp="1"/>
          </p:cNvSpPr>
          <p:nvPr>
            <p:ph type="dt" sz="half" idx="10"/>
          </p:nvPr>
        </p:nvSpPr>
        <p:spPr>
          <a:xfrm>
            <a:off x="9930367" y="210312"/>
            <a:ext cx="1216834" cy="41148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0F6CF76B-3CC7-514F-71C1-87EE1DB6538B}"/>
              </a:ext>
            </a:extLst>
          </p:cNvPr>
          <p:cNvSpPr>
            <a:spLocks noGrp="1"/>
          </p:cNvSpPr>
          <p:nvPr>
            <p:ph type="sldNum" sz="quarter" idx="12"/>
          </p:nvPr>
        </p:nvSpPr>
        <p:spPr>
          <a:xfrm>
            <a:off x="11226453" y="210312"/>
            <a:ext cx="679998" cy="413360"/>
          </a:xfrm>
        </p:spPr>
        <p:txBody>
          <a:bodyPr anchor="ctr">
            <a:normAutofit/>
          </a:bodyPr>
          <a:lstStyle/>
          <a:p>
            <a:pPr>
              <a:spcAft>
                <a:spcPts val="600"/>
              </a:spcAft>
            </a:pPr>
            <a:fld id="{753D0FD4-819D-4187-8797-C35567B41C78}" type="slidenum">
              <a:rPr lang="en-US" smtClean="0"/>
              <a:pPr>
                <a:spcAft>
                  <a:spcPts val="600"/>
                </a:spcAft>
              </a:pPr>
              <a:t>10</a:t>
            </a:fld>
            <a:endParaRPr lang="en-US"/>
          </a:p>
        </p:txBody>
      </p:sp>
      <p:sp>
        <p:nvSpPr>
          <p:cNvPr id="7" name="Content Placeholder 6">
            <a:extLst>
              <a:ext uri="{FF2B5EF4-FFF2-40B4-BE49-F238E27FC236}">
                <a16:creationId xmlns:a16="http://schemas.microsoft.com/office/drawing/2014/main" id="{78FBA5E8-8B56-56DE-96CA-8472974EADE1}"/>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70308" y="2578607"/>
            <a:ext cx="4102585" cy="3950208"/>
          </a:xfrm>
        </p:spPr>
        <p:txBody>
          <a:bodyPr>
            <a:normAutofit/>
          </a:bodyPr>
          <a:lstStyle/>
          <a:p>
            <a:pPr marL="0" indent="0">
              <a:spcBef>
                <a:spcPts val="2500"/>
              </a:spcBef>
              <a:buFont typeface="Arial" panose="020B0604020202020204" pitchFamily="34" charset="0"/>
              <a:buNone/>
            </a:pPr>
            <a:r>
              <a:rPr lang="en-US" sz="1400" b="1" dirty="0"/>
              <a:t>Budgeting </a:t>
            </a:r>
          </a:p>
          <a:p>
            <a:pPr marL="0" lvl="1" indent="0">
              <a:buFont typeface="Arial" panose="020B0604020202020204" pitchFamily="34" charset="0"/>
              <a:buNone/>
            </a:pPr>
            <a:r>
              <a:rPr lang="en-US" sz="1400" dirty="0"/>
              <a:t>Track income and expenses carefully to identify opportunities to save towards homeownership goals.</a:t>
            </a:r>
          </a:p>
          <a:p>
            <a:pPr marL="0" indent="0">
              <a:spcBef>
                <a:spcPts val="2500"/>
              </a:spcBef>
              <a:buFont typeface="Arial" panose="020B0604020202020204" pitchFamily="34" charset="0"/>
              <a:buNone/>
            </a:pPr>
            <a:r>
              <a:rPr lang="en-US" sz="1400" b="1" dirty="0"/>
              <a:t>Reducing Debt &amp; Improving Credit Score</a:t>
            </a:r>
          </a:p>
          <a:p>
            <a:pPr marL="0" lvl="1" indent="0">
              <a:buFont typeface="Arial" panose="020B0604020202020204" pitchFamily="34" charset="0"/>
              <a:buNone/>
            </a:pPr>
            <a:r>
              <a:rPr lang="en-US" sz="1400" dirty="0"/>
              <a:t>Pay bills on time, reduce debt, and avoid payday loans to enhance credit scores effectively.</a:t>
            </a:r>
          </a:p>
          <a:p>
            <a:pPr marL="0" indent="0">
              <a:spcBef>
                <a:spcPts val="2500"/>
              </a:spcBef>
              <a:buFont typeface="Arial" panose="020B0604020202020204" pitchFamily="34" charset="0"/>
              <a:buNone/>
            </a:pPr>
            <a:r>
              <a:rPr lang="en-US" sz="1400" b="1" dirty="0"/>
              <a:t>Consistent Savings Strategies</a:t>
            </a:r>
          </a:p>
          <a:p>
            <a:pPr marL="0" lvl="1" indent="0">
              <a:buFont typeface="Arial" panose="020B0604020202020204" pitchFamily="34" charset="0"/>
              <a:buNone/>
            </a:pPr>
            <a:r>
              <a:rPr lang="en-US" sz="1400" dirty="0"/>
              <a:t>Start saving small amounts consistently using tools like KiwiSaver and family support for steady progress.</a:t>
            </a:r>
          </a:p>
        </p:txBody>
      </p:sp>
    </p:spTree>
    <p:extLst>
      <p:ext uri="{BB962C8B-B14F-4D97-AF65-F5344CB8AC3E}">
        <p14:creationId xmlns:p14="http://schemas.microsoft.com/office/powerpoint/2010/main" val="3811218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2A8FC-BCF8-60CF-24EA-1D78A908F101}"/>
              </a:ext>
            </a:extLst>
          </p:cNvPr>
          <p:cNvSpPr>
            <a:spLocks noGrp="1"/>
          </p:cNvSpPr>
          <p:nvPr>
            <p:ph type="title"/>
          </p:nvPr>
        </p:nvSpPr>
        <p:spPr>
          <a:xfrm>
            <a:off x="4750308" y="612648"/>
            <a:ext cx="7022592" cy="1033272"/>
          </a:xfrm>
        </p:spPr>
        <p:txBody>
          <a:bodyPr anchor="b">
            <a:normAutofit/>
          </a:bodyPr>
          <a:lstStyle/>
          <a:p>
            <a:r>
              <a:rPr lang="en-US" dirty="0"/>
              <a:t>What Banks Look For – 4 C’s</a:t>
            </a:r>
          </a:p>
        </p:txBody>
      </p:sp>
      <p:pic>
        <p:nvPicPr>
          <p:cNvPr id="8" name="Content Placeholder 7" descr="Shot of two business persons filling in paperwork in an office. Businessman and businesswoman signing a document in board room.">
            <a:extLst>
              <a:ext uri="{FF2B5EF4-FFF2-40B4-BE49-F238E27FC236}">
                <a16:creationId xmlns:a16="http://schemas.microsoft.com/office/drawing/2014/main" id="{7E0A5525-200B-4D0B-A647-CABAF021E37E}"/>
              </a:ext>
            </a:extLst>
          </p:cNvPr>
          <p:cNvPicPr>
            <a:picLocks noGrp="1" noChangeAspect="1"/>
          </p:cNvPicPr>
          <p:nvPr>
            <p:ph type="pic" sz="quarter" idx="13"/>
          </p:nvPr>
        </p:nvPicPr>
        <p:blipFill>
          <a:blip r:embed="rId3"/>
          <a:srcRect l="22773" r="34960" b="-1"/>
          <a:stretch>
            <a:fillRect/>
          </a:stretch>
        </p:blipFill>
        <p:spPr>
          <a:xfrm>
            <a:off x="20" y="10"/>
            <a:ext cx="4342564" cy="6857990"/>
          </a:xfrm>
          <a:prstGeom prst="rect">
            <a:avLst/>
          </a:prstGeom>
          <a:noFill/>
        </p:spPr>
      </p:pic>
      <p:sp>
        <p:nvSpPr>
          <p:cNvPr id="3" name="Footer Placeholder 2">
            <a:extLst>
              <a:ext uri="{FF2B5EF4-FFF2-40B4-BE49-F238E27FC236}">
                <a16:creationId xmlns:a16="http://schemas.microsoft.com/office/drawing/2014/main" id="{21A86CAB-55EB-6C70-373A-6FBB82D03948}"/>
              </a:ext>
            </a:extLst>
          </p:cNvPr>
          <p:cNvSpPr>
            <a:spLocks noGrp="1"/>
          </p:cNvSpPr>
          <p:nvPr>
            <p:ph type="ftr" sz="quarter" idx="15"/>
          </p:nvPr>
        </p:nvSpPr>
        <p:spPr>
          <a:xfrm>
            <a:off x="4750307" y="210312"/>
            <a:ext cx="3531437" cy="413360"/>
          </a:xfrm>
        </p:spPr>
        <p:txBody>
          <a:bodyPr anchor="ctr">
            <a:normAutofit/>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9586B7AD-9AE6-5EEE-9B2D-948C46EC98D4}"/>
              </a:ext>
            </a:extLst>
          </p:cNvPr>
          <p:cNvSpPr>
            <a:spLocks noGrp="1"/>
          </p:cNvSpPr>
          <p:nvPr>
            <p:ph type="dt" sz="half" idx="14"/>
          </p:nvPr>
        </p:nvSpPr>
        <p:spPr>
          <a:xfrm>
            <a:off x="9582299" y="210312"/>
            <a:ext cx="1679642" cy="41336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9C3AB3F8-A86F-9700-6E14-EF2CA29495C9}"/>
              </a:ext>
            </a:extLst>
          </p:cNvPr>
          <p:cNvSpPr>
            <a:spLocks noGrp="1"/>
          </p:cNvSpPr>
          <p:nvPr>
            <p:ph type="sldNum" sz="quarter" idx="16"/>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11</a:t>
            </a:fld>
            <a:endParaRPr lang="en-US"/>
          </a:p>
        </p:txBody>
      </p:sp>
      <p:sp>
        <p:nvSpPr>
          <p:cNvPr id="7" name="Content Placeholder 6">
            <a:extLst>
              <a:ext uri="{FF2B5EF4-FFF2-40B4-BE49-F238E27FC236}">
                <a16:creationId xmlns:a16="http://schemas.microsoft.com/office/drawing/2014/main" id="{15FF6D25-1620-6FE3-3A5F-DD123B6D90B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0307" y="1746503"/>
            <a:ext cx="7022592" cy="4806697"/>
          </a:xfrm>
        </p:spPr>
        <p:txBody>
          <a:bodyPr>
            <a:normAutofit/>
          </a:bodyPr>
          <a:lstStyle/>
          <a:p>
            <a:pPr marL="0" indent="0">
              <a:spcBef>
                <a:spcPts val="2500"/>
              </a:spcBef>
              <a:buFont typeface="Arial" panose="020B0604020202020204" pitchFamily="34" charset="0"/>
              <a:buNone/>
            </a:pPr>
            <a:r>
              <a:rPr lang="en-US" sz="1400" b="1" dirty="0"/>
              <a:t>Income Stability - Capability</a:t>
            </a:r>
          </a:p>
          <a:p>
            <a:pPr marL="0" lvl="1" indent="0">
              <a:buFont typeface="Arial" panose="020B0604020202020204" pitchFamily="34" charset="0"/>
              <a:buNone/>
            </a:pPr>
            <a:r>
              <a:rPr lang="en-US" sz="1400" dirty="0"/>
              <a:t>Banks evaluate consistent income to ensure borrowers can meet mortgage repayments reliably over time.</a:t>
            </a:r>
          </a:p>
          <a:p>
            <a:pPr marL="0" lvl="1" indent="0">
              <a:buFont typeface="Arial" panose="020B0604020202020204" pitchFamily="34" charset="0"/>
              <a:buNone/>
            </a:pPr>
            <a:r>
              <a:rPr lang="en-US" sz="1400" b="1" dirty="0"/>
              <a:t>Deposit – Capital</a:t>
            </a:r>
          </a:p>
          <a:p>
            <a:pPr marL="0" lvl="1" indent="0">
              <a:buFont typeface="Arial" panose="020B0604020202020204" pitchFamily="34" charset="0"/>
              <a:buNone/>
            </a:pPr>
            <a:r>
              <a:rPr lang="en-US" sz="1400" b="1" dirty="0"/>
              <a:t>T</a:t>
            </a:r>
            <a:r>
              <a:rPr lang="en-US" sz="1400" dirty="0"/>
              <a:t>he money you have available for a deposit and other upfront costs</a:t>
            </a:r>
          </a:p>
          <a:p>
            <a:pPr marL="0" lvl="1" indent="0">
              <a:buNone/>
            </a:pPr>
            <a:r>
              <a:rPr lang="en-US" sz="1400" dirty="0"/>
              <a:t>A strong savings record demonstrates financial responsibility and ability to handle future expenses.</a:t>
            </a:r>
          </a:p>
          <a:p>
            <a:pPr marL="0" indent="0">
              <a:spcBef>
                <a:spcPts val="2500"/>
              </a:spcBef>
              <a:buFont typeface="Arial" panose="020B0604020202020204" pitchFamily="34" charset="0"/>
              <a:buNone/>
            </a:pPr>
            <a:r>
              <a:rPr lang="en-US" sz="1400" b="1" dirty="0"/>
              <a:t>Credit Score and Debts – Character</a:t>
            </a:r>
          </a:p>
          <a:p>
            <a:pPr marL="0" lvl="1" indent="0">
              <a:buFont typeface="Arial" panose="020B0604020202020204" pitchFamily="34" charset="0"/>
              <a:buNone/>
            </a:pPr>
            <a:r>
              <a:rPr lang="en-US" sz="1400" dirty="0"/>
              <a:t>Good credit scores and manageable existing debts assure banks of borrower’s creditworthiness.</a:t>
            </a:r>
          </a:p>
          <a:p>
            <a:pPr marL="0" indent="0">
              <a:spcBef>
                <a:spcPts val="2500"/>
              </a:spcBef>
              <a:buFont typeface="Arial" panose="020B0604020202020204" pitchFamily="34" charset="0"/>
              <a:buNone/>
            </a:pPr>
            <a:r>
              <a:rPr lang="en-US" sz="1400" b="1" dirty="0"/>
              <a:t>Family Situation - Capacity</a:t>
            </a:r>
          </a:p>
          <a:p>
            <a:pPr marL="0" lvl="1" indent="0">
              <a:buFont typeface="Arial" panose="020B0604020202020204" pitchFamily="34" charset="0"/>
              <a:buNone/>
            </a:pPr>
            <a:r>
              <a:rPr lang="en-US" sz="1400" dirty="0"/>
              <a:t>Banks consider family responsibilities impacting financial stability and repayment capability. Eg: How many children you have, whether you tithe </a:t>
            </a:r>
            <a:r>
              <a:rPr lang="en-US" sz="1400" dirty="0" err="1"/>
              <a:t>etc</a:t>
            </a:r>
            <a:endParaRPr lang="en-US" sz="1400" dirty="0"/>
          </a:p>
        </p:txBody>
      </p:sp>
    </p:spTree>
    <p:extLst>
      <p:ext uri="{BB962C8B-B14F-4D97-AF65-F5344CB8AC3E}">
        <p14:creationId xmlns:p14="http://schemas.microsoft.com/office/powerpoint/2010/main" val="41095707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A51F0-2A16-46FD-B97D-61CBFDF1EE22}"/>
              </a:ext>
            </a:extLst>
          </p:cNvPr>
          <p:cNvSpPr>
            <a:spLocks noGrp="1"/>
          </p:cNvSpPr>
          <p:nvPr>
            <p:ph type="title"/>
          </p:nvPr>
        </p:nvSpPr>
        <p:spPr>
          <a:xfrm>
            <a:off x="7670308" y="853949"/>
            <a:ext cx="4102574" cy="1516070"/>
          </a:xfrm>
        </p:spPr>
        <p:txBody>
          <a:bodyPr anchor="t">
            <a:normAutofit/>
          </a:bodyPr>
          <a:lstStyle/>
          <a:p>
            <a:r>
              <a:rPr lang="en-US"/>
              <a:t>Getting Your Deposit Together</a:t>
            </a:r>
          </a:p>
        </p:txBody>
      </p:sp>
      <p:pic>
        <p:nvPicPr>
          <p:cNvPr id="8" name="Content Placeholder 7" descr="vintage piggy bank with dollar currency">
            <a:extLst>
              <a:ext uri="{FF2B5EF4-FFF2-40B4-BE49-F238E27FC236}">
                <a16:creationId xmlns:a16="http://schemas.microsoft.com/office/drawing/2014/main" id="{96146384-B3A9-4551-945A-5FC3793CE920}"/>
              </a:ext>
            </a:extLst>
          </p:cNvPr>
          <p:cNvPicPr>
            <a:picLocks noGrp="1" noChangeAspect="1"/>
          </p:cNvPicPr>
          <p:nvPr>
            <p:ph type="pic" sz="quarter" idx="13"/>
          </p:nvPr>
        </p:nvPicPr>
        <p:blipFill>
          <a:blip r:embed="rId3"/>
          <a:srcRect l="8736" r="20347" b="-1"/>
          <a:stretch>
            <a:fillRect/>
          </a:stretch>
        </p:blipFill>
        <p:spPr>
          <a:xfrm>
            <a:off x="1" y="10"/>
            <a:ext cx="7285976" cy="6857990"/>
          </a:xfrm>
          <a:prstGeom prst="rect">
            <a:avLst/>
          </a:prstGeom>
          <a:noFill/>
        </p:spPr>
      </p:pic>
      <p:sp>
        <p:nvSpPr>
          <p:cNvPr id="3" name="Footer Placeholder 2">
            <a:extLst>
              <a:ext uri="{FF2B5EF4-FFF2-40B4-BE49-F238E27FC236}">
                <a16:creationId xmlns:a16="http://schemas.microsoft.com/office/drawing/2014/main" id="{176979AE-871D-00D4-06ED-F82263B799EC}"/>
              </a:ext>
            </a:extLst>
          </p:cNvPr>
          <p:cNvSpPr>
            <a:spLocks noGrp="1"/>
          </p:cNvSpPr>
          <p:nvPr>
            <p:ph type="ftr" sz="quarter" idx="11"/>
          </p:nvPr>
        </p:nvSpPr>
        <p:spPr>
          <a:xfrm>
            <a:off x="7670308" y="213482"/>
            <a:ext cx="2129674" cy="411480"/>
          </a:xfrm>
        </p:spPr>
        <p:txBody>
          <a:bodyPr anchor="ctr">
            <a:normAutofit fontScale="92500" lnSpcReduction="20000"/>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AF0A6950-024C-83BD-F6F2-F995614EAC29}"/>
              </a:ext>
            </a:extLst>
          </p:cNvPr>
          <p:cNvSpPr>
            <a:spLocks noGrp="1"/>
          </p:cNvSpPr>
          <p:nvPr>
            <p:ph type="dt" sz="half" idx="10"/>
          </p:nvPr>
        </p:nvSpPr>
        <p:spPr>
          <a:xfrm>
            <a:off x="9930367" y="210312"/>
            <a:ext cx="1216834" cy="41148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FD9A7070-1179-74D7-1E85-055BE21A5A05}"/>
              </a:ext>
            </a:extLst>
          </p:cNvPr>
          <p:cNvSpPr>
            <a:spLocks noGrp="1"/>
          </p:cNvSpPr>
          <p:nvPr>
            <p:ph type="sldNum" sz="quarter" idx="12"/>
          </p:nvPr>
        </p:nvSpPr>
        <p:spPr>
          <a:xfrm>
            <a:off x="11226453" y="210312"/>
            <a:ext cx="679998" cy="413360"/>
          </a:xfrm>
        </p:spPr>
        <p:txBody>
          <a:bodyPr anchor="ctr">
            <a:normAutofit/>
          </a:bodyPr>
          <a:lstStyle/>
          <a:p>
            <a:pPr>
              <a:spcAft>
                <a:spcPts val="600"/>
              </a:spcAft>
            </a:pPr>
            <a:fld id="{753D0FD4-819D-4187-8797-C35567B41C78}" type="slidenum">
              <a:rPr lang="en-US" smtClean="0"/>
              <a:pPr>
                <a:spcAft>
                  <a:spcPts val="600"/>
                </a:spcAft>
              </a:pPr>
              <a:t>12</a:t>
            </a:fld>
            <a:endParaRPr lang="en-US"/>
          </a:p>
        </p:txBody>
      </p:sp>
      <p:sp>
        <p:nvSpPr>
          <p:cNvPr id="7" name="Content Placeholder 6">
            <a:extLst>
              <a:ext uri="{FF2B5EF4-FFF2-40B4-BE49-F238E27FC236}">
                <a16:creationId xmlns:a16="http://schemas.microsoft.com/office/drawing/2014/main" id="{9752C62F-9113-96CB-23AD-D6204D886C00}"/>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70308" y="2578607"/>
            <a:ext cx="4102585" cy="3950208"/>
          </a:xfrm>
        </p:spPr>
        <p:txBody>
          <a:bodyPr>
            <a:normAutofit/>
          </a:bodyPr>
          <a:lstStyle/>
          <a:p>
            <a:pPr marL="0" indent="0">
              <a:spcBef>
                <a:spcPts val="2500"/>
              </a:spcBef>
              <a:buFont typeface="Arial" panose="020B0604020202020204" pitchFamily="34" charset="0"/>
              <a:buNone/>
            </a:pPr>
            <a:r>
              <a:rPr lang="en-US" sz="1400" b="1"/>
              <a:t>Combining Saving Sources</a:t>
            </a:r>
          </a:p>
          <a:p>
            <a:pPr marL="0" lvl="1" indent="0">
              <a:buFont typeface="Arial" panose="020B0604020202020204" pitchFamily="34" charset="0"/>
              <a:buNone/>
            </a:pPr>
            <a:r>
              <a:rPr lang="en-US" sz="1400"/>
              <a:t>Build your deposit by combining personal savings, KiwiSaver contributions, and family gifting effectively.</a:t>
            </a:r>
          </a:p>
          <a:p>
            <a:pPr marL="0" indent="0">
              <a:spcBef>
                <a:spcPts val="2500"/>
              </a:spcBef>
              <a:buFont typeface="Arial" panose="020B0604020202020204" pitchFamily="34" charset="0"/>
              <a:buNone/>
            </a:pPr>
            <a:r>
              <a:rPr lang="en-US" sz="1400" b="1"/>
              <a:t>Benefits of Higher Deposit</a:t>
            </a:r>
          </a:p>
          <a:p>
            <a:pPr marL="0" lvl="1" indent="0">
              <a:buFont typeface="Arial" panose="020B0604020202020204" pitchFamily="34" charset="0"/>
              <a:buNone/>
            </a:pPr>
            <a:r>
              <a:rPr lang="en-US" sz="1400"/>
              <a:t>A higher deposit lowers borrowing costs and interest payments over the loan term.</a:t>
            </a:r>
          </a:p>
          <a:p>
            <a:pPr marL="0" indent="0">
              <a:spcBef>
                <a:spcPts val="2500"/>
              </a:spcBef>
              <a:buFont typeface="Arial" panose="020B0604020202020204" pitchFamily="34" charset="0"/>
              <a:buNone/>
            </a:pPr>
            <a:r>
              <a:rPr lang="en-US" sz="1400" b="1"/>
              <a:t>Start Small and Consistent</a:t>
            </a:r>
          </a:p>
          <a:p>
            <a:pPr marL="0" lvl="1" indent="0">
              <a:buFont typeface="Arial" panose="020B0604020202020204" pitchFamily="34" charset="0"/>
              <a:buNone/>
            </a:pPr>
            <a:r>
              <a:rPr lang="en-US" sz="1400"/>
              <a:t>Begin saving with small amounts consistently to steadily reach your homeownership goal.</a:t>
            </a:r>
          </a:p>
        </p:txBody>
      </p:sp>
    </p:spTree>
    <p:extLst>
      <p:ext uri="{BB962C8B-B14F-4D97-AF65-F5344CB8AC3E}">
        <p14:creationId xmlns:p14="http://schemas.microsoft.com/office/powerpoint/2010/main" val="28304651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6B1F8-1CBB-1192-91DB-657A97C8B163}"/>
              </a:ext>
            </a:extLst>
          </p:cNvPr>
          <p:cNvSpPr>
            <a:spLocks noGrp="1"/>
          </p:cNvSpPr>
          <p:nvPr>
            <p:ph type="title"/>
          </p:nvPr>
        </p:nvSpPr>
        <p:spPr>
          <a:xfrm>
            <a:off x="4750308" y="612648"/>
            <a:ext cx="7022592" cy="1033272"/>
          </a:xfrm>
        </p:spPr>
        <p:txBody>
          <a:bodyPr anchor="b">
            <a:normAutofit/>
          </a:bodyPr>
          <a:lstStyle/>
          <a:p>
            <a:r>
              <a:rPr lang="en-US"/>
              <a:t>Managing Debt &amp; Understanding Credit Score</a:t>
            </a:r>
          </a:p>
        </p:txBody>
      </p:sp>
      <p:pic>
        <p:nvPicPr>
          <p:cNvPr id="8" name="Content Placeholder 7" descr="credit">
            <a:extLst>
              <a:ext uri="{FF2B5EF4-FFF2-40B4-BE49-F238E27FC236}">
                <a16:creationId xmlns:a16="http://schemas.microsoft.com/office/drawing/2014/main" id="{6A7D7061-8FB2-4505-BF89-6CDAA802FF62}"/>
              </a:ext>
            </a:extLst>
          </p:cNvPr>
          <p:cNvPicPr>
            <a:picLocks noGrp="1" noChangeAspect="1"/>
          </p:cNvPicPr>
          <p:nvPr>
            <p:ph type="pic" sz="quarter" idx="13"/>
          </p:nvPr>
        </p:nvPicPr>
        <p:blipFill>
          <a:blip r:embed="rId3"/>
          <a:srcRect l="28808" r="29083"/>
          <a:stretch>
            <a:fillRect/>
          </a:stretch>
        </p:blipFill>
        <p:spPr>
          <a:xfrm>
            <a:off x="20" y="10"/>
            <a:ext cx="4342564" cy="6857990"/>
          </a:xfrm>
          <a:prstGeom prst="rect">
            <a:avLst/>
          </a:prstGeom>
          <a:noFill/>
        </p:spPr>
      </p:pic>
      <p:sp>
        <p:nvSpPr>
          <p:cNvPr id="3" name="Footer Placeholder 2">
            <a:extLst>
              <a:ext uri="{FF2B5EF4-FFF2-40B4-BE49-F238E27FC236}">
                <a16:creationId xmlns:a16="http://schemas.microsoft.com/office/drawing/2014/main" id="{A94276CA-AAD0-A13D-5ED9-090629921A3D}"/>
              </a:ext>
            </a:extLst>
          </p:cNvPr>
          <p:cNvSpPr>
            <a:spLocks noGrp="1"/>
          </p:cNvSpPr>
          <p:nvPr>
            <p:ph type="ftr" sz="quarter" idx="15"/>
          </p:nvPr>
        </p:nvSpPr>
        <p:spPr>
          <a:xfrm>
            <a:off x="4750307" y="210312"/>
            <a:ext cx="3531437" cy="413360"/>
          </a:xfrm>
        </p:spPr>
        <p:txBody>
          <a:bodyPr anchor="ctr">
            <a:normAutofit/>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C0B08DC5-88C3-4532-A99C-14551D722565}"/>
              </a:ext>
            </a:extLst>
          </p:cNvPr>
          <p:cNvSpPr>
            <a:spLocks noGrp="1"/>
          </p:cNvSpPr>
          <p:nvPr>
            <p:ph type="dt" sz="half" idx="14"/>
          </p:nvPr>
        </p:nvSpPr>
        <p:spPr>
          <a:xfrm>
            <a:off x="9582299" y="210312"/>
            <a:ext cx="1679642" cy="41336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B1225609-6625-3FF6-9714-57AC8887343B}"/>
              </a:ext>
            </a:extLst>
          </p:cNvPr>
          <p:cNvSpPr>
            <a:spLocks noGrp="1"/>
          </p:cNvSpPr>
          <p:nvPr>
            <p:ph type="sldNum" sz="quarter" idx="16"/>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13</a:t>
            </a:fld>
            <a:endParaRPr lang="en-US"/>
          </a:p>
        </p:txBody>
      </p:sp>
      <p:sp>
        <p:nvSpPr>
          <p:cNvPr id="7" name="Content Placeholder 6">
            <a:extLst>
              <a:ext uri="{FF2B5EF4-FFF2-40B4-BE49-F238E27FC236}">
                <a16:creationId xmlns:a16="http://schemas.microsoft.com/office/drawing/2014/main" id="{846AD744-DE8A-A676-B762-853712EFC1E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50307" y="1746503"/>
            <a:ext cx="7022592" cy="4806697"/>
          </a:xfrm>
        </p:spPr>
        <p:txBody>
          <a:bodyPr>
            <a:normAutofit/>
          </a:bodyPr>
          <a:lstStyle/>
          <a:p>
            <a:pPr marL="0" indent="0">
              <a:spcBef>
                <a:spcPts val="2500"/>
              </a:spcBef>
              <a:buFont typeface="Arial" panose="020B0604020202020204" pitchFamily="34" charset="0"/>
              <a:buNone/>
            </a:pPr>
            <a:r>
              <a:rPr lang="en-US" sz="1400" b="1" dirty="0" err="1"/>
              <a:t>Prioritise</a:t>
            </a:r>
            <a:r>
              <a:rPr lang="en-US" sz="1400" b="1" dirty="0"/>
              <a:t> High-Interest Debt</a:t>
            </a:r>
          </a:p>
          <a:p>
            <a:pPr marL="0" lvl="1" indent="0">
              <a:buFont typeface="Arial" panose="020B0604020202020204" pitchFamily="34" charset="0"/>
              <a:buNone/>
            </a:pPr>
            <a:r>
              <a:rPr lang="en-US" sz="1400" dirty="0"/>
              <a:t>Focus on paying off high-interest debts first to reduce overall financial burden efficiently.</a:t>
            </a:r>
          </a:p>
          <a:p>
            <a:pPr marL="0" indent="0">
              <a:spcBef>
                <a:spcPts val="2500"/>
              </a:spcBef>
              <a:buFont typeface="Arial" panose="020B0604020202020204" pitchFamily="34" charset="0"/>
              <a:buNone/>
            </a:pPr>
            <a:r>
              <a:rPr lang="en-US" sz="1400" b="1" dirty="0"/>
              <a:t>Avoid Payday Loans</a:t>
            </a:r>
          </a:p>
          <a:p>
            <a:pPr marL="0" lvl="1" indent="0">
              <a:buFont typeface="Arial" panose="020B0604020202020204" pitchFamily="34" charset="0"/>
              <a:buNone/>
            </a:pPr>
            <a:r>
              <a:rPr lang="en-US" sz="1400" dirty="0"/>
              <a:t>Steer clear of payday loans due to high fees and interest that can worsen debt situations.</a:t>
            </a:r>
          </a:p>
          <a:p>
            <a:pPr marL="0" indent="0">
              <a:spcBef>
                <a:spcPts val="2500"/>
              </a:spcBef>
              <a:buFont typeface="Arial" panose="020B0604020202020204" pitchFamily="34" charset="0"/>
              <a:buNone/>
            </a:pPr>
            <a:r>
              <a:rPr lang="en-US" sz="1400" b="1" dirty="0"/>
              <a:t>Monitor Credit Reports</a:t>
            </a:r>
          </a:p>
          <a:p>
            <a:pPr marL="0" lvl="1" indent="0">
              <a:buFont typeface="Arial" panose="020B0604020202020204" pitchFamily="34" charset="0"/>
              <a:buNone/>
            </a:pPr>
            <a:r>
              <a:rPr lang="en-US" sz="1400" dirty="0"/>
              <a:t>Regularly check credit reports to identify and correct errors, ensuring accurate credit information.</a:t>
            </a:r>
          </a:p>
          <a:p>
            <a:pPr marL="0" indent="0">
              <a:spcBef>
                <a:spcPts val="2500"/>
              </a:spcBef>
              <a:buFont typeface="Arial" panose="020B0604020202020204" pitchFamily="34" charset="0"/>
              <a:buNone/>
            </a:pPr>
            <a:r>
              <a:rPr lang="en-US" sz="1400" b="1" dirty="0"/>
              <a:t>Maintain Low Credit </a:t>
            </a:r>
            <a:r>
              <a:rPr lang="en-US" sz="1400" b="1" dirty="0" err="1"/>
              <a:t>Utilisation</a:t>
            </a:r>
            <a:endParaRPr lang="en-US" sz="1400" b="1" dirty="0"/>
          </a:p>
          <a:p>
            <a:pPr marL="0" lvl="1" indent="0">
              <a:buFont typeface="Arial" panose="020B0604020202020204" pitchFamily="34" charset="0"/>
              <a:buNone/>
            </a:pPr>
            <a:r>
              <a:rPr lang="en-US" sz="1400" dirty="0"/>
              <a:t>Keep credit </a:t>
            </a:r>
            <a:r>
              <a:rPr lang="en-US" sz="1400" dirty="0" err="1"/>
              <a:t>utilisation</a:t>
            </a:r>
            <a:r>
              <a:rPr lang="en-US" sz="1400" dirty="0"/>
              <a:t> low to improve credit score and demonstrate financial responsibility.</a:t>
            </a:r>
          </a:p>
        </p:txBody>
      </p:sp>
    </p:spTree>
    <p:extLst>
      <p:ext uri="{BB962C8B-B14F-4D97-AF65-F5344CB8AC3E}">
        <p14:creationId xmlns:p14="http://schemas.microsoft.com/office/powerpoint/2010/main" val="4265383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255D7-200D-0170-CF2C-36646FAF78C1}"/>
              </a:ext>
            </a:extLst>
          </p:cNvPr>
          <p:cNvSpPr>
            <a:spLocks noGrp="1"/>
          </p:cNvSpPr>
          <p:nvPr>
            <p:ph type="title"/>
          </p:nvPr>
        </p:nvSpPr>
        <p:spPr>
          <a:xfrm>
            <a:off x="64008" y="1435608"/>
            <a:ext cx="11594592" cy="5559552"/>
          </a:xfrm>
        </p:spPr>
        <p:txBody>
          <a:bodyPr anchor="b">
            <a:normAutofit/>
          </a:bodyPr>
          <a:lstStyle/>
          <a:p>
            <a:r>
              <a:rPr lang="en-US" dirty="0"/>
              <a:t>Exploring Options</a:t>
            </a:r>
          </a:p>
        </p:txBody>
      </p:sp>
      <p:sp>
        <p:nvSpPr>
          <p:cNvPr id="4" name="Footer Placeholder 3">
            <a:extLst>
              <a:ext uri="{FF2B5EF4-FFF2-40B4-BE49-F238E27FC236}">
                <a16:creationId xmlns:a16="http://schemas.microsoft.com/office/drawing/2014/main" id="{6AD9A516-4767-0C66-0117-A1B6D9F97B01}"/>
              </a:ext>
            </a:extLst>
          </p:cNvPr>
          <p:cNvSpPr>
            <a:spLocks noGrp="1"/>
          </p:cNvSpPr>
          <p:nvPr>
            <p:ph type="ftr" sz="quarter" idx="11"/>
          </p:nvPr>
        </p:nvSpPr>
        <p:spPr>
          <a:xfrm>
            <a:off x="317773" y="207982"/>
            <a:ext cx="2963692" cy="413360"/>
          </a:xfrm>
        </p:spPr>
        <p:txBody>
          <a:bodyPr anchor="ctr">
            <a:normAutofit/>
          </a:bodyPr>
          <a:lstStyle/>
          <a:p>
            <a:pPr>
              <a:spcAft>
                <a:spcPts val="600"/>
              </a:spcAft>
            </a:pPr>
            <a:r>
              <a:rPr lang="en-NZ"/>
              <a:t>Theresa ALAIMOANA – Financial CaPABILITY &amp; HOMEOWNERSHIP LEAD</a:t>
            </a:r>
            <a:endParaRPr lang="en-US"/>
          </a:p>
        </p:txBody>
      </p:sp>
      <p:sp>
        <p:nvSpPr>
          <p:cNvPr id="6" name="Date Placeholder 5">
            <a:extLst>
              <a:ext uri="{FF2B5EF4-FFF2-40B4-BE49-F238E27FC236}">
                <a16:creationId xmlns:a16="http://schemas.microsoft.com/office/drawing/2014/main" id="{9B6CC7C6-F50E-4265-76A0-18B7655BF1F3}"/>
              </a:ext>
            </a:extLst>
          </p:cNvPr>
          <p:cNvSpPr>
            <a:spLocks noGrp="1"/>
          </p:cNvSpPr>
          <p:nvPr>
            <p:ph type="dt" sz="half" idx="10"/>
          </p:nvPr>
        </p:nvSpPr>
        <p:spPr>
          <a:xfrm>
            <a:off x="7680069" y="207982"/>
            <a:ext cx="1921315" cy="413360"/>
          </a:xfrm>
        </p:spPr>
        <p:txBody>
          <a:bodyPr anchor="ctr">
            <a:normAutofit/>
          </a:bodyPr>
          <a:lstStyle/>
          <a:p>
            <a:pPr>
              <a:spcAft>
                <a:spcPts val="600"/>
              </a:spcAft>
            </a:pPr>
            <a:r>
              <a:rPr lang="en-US"/>
              <a:t>Dec 4th 2025</a:t>
            </a:r>
          </a:p>
        </p:txBody>
      </p:sp>
      <p:sp>
        <p:nvSpPr>
          <p:cNvPr id="7" name="Slide Number Placeholder 6">
            <a:extLst>
              <a:ext uri="{FF2B5EF4-FFF2-40B4-BE49-F238E27FC236}">
                <a16:creationId xmlns:a16="http://schemas.microsoft.com/office/drawing/2014/main" id="{600F941D-E80A-B540-3EF5-2A4A4983D78F}"/>
              </a:ext>
            </a:extLst>
          </p:cNvPr>
          <p:cNvSpPr>
            <a:spLocks noGrp="1"/>
          </p:cNvSpPr>
          <p:nvPr>
            <p:ph type="sldNum" sz="quarter" idx="12"/>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14</a:t>
            </a:fld>
            <a:endParaRPr lang="en-US"/>
          </a:p>
        </p:txBody>
      </p:sp>
    </p:spTree>
    <p:extLst>
      <p:ext uri="{BB962C8B-B14F-4D97-AF65-F5344CB8AC3E}">
        <p14:creationId xmlns:p14="http://schemas.microsoft.com/office/powerpoint/2010/main" val="41577617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EFD16-5F98-7AD5-D80F-88CBB4A134B5}"/>
              </a:ext>
            </a:extLst>
          </p:cNvPr>
          <p:cNvSpPr>
            <a:spLocks noGrp="1"/>
          </p:cNvSpPr>
          <p:nvPr>
            <p:ph type="title"/>
          </p:nvPr>
        </p:nvSpPr>
        <p:spPr>
          <a:xfrm>
            <a:off x="7670308" y="853949"/>
            <a:ext cx="4102574" cy="1516070"/>
          </a:xfrm>
        </p:spPr>
        <p:txBody>
          <a:bodyPr anchor="t">
            <a:normAutofit/>
          </a:bodyPr>
          <a:lstStyle/>
          <a:p>
            <a:r>
              <a:rPr lang="en-US"/>
              <a:t>Homeownership Pathways</a:t>
            </a:r>
          </a:p>
        </p:txBody>
      </p:sp>
      <p:pic>
        <p:nvPicPr>
          <p:cNvPr id="8" name="Content Placeholder 7" descr="Red house symbol and green man symbol with arrow on white background">
            <a:extLst>
              <a:ext uri="{FF2B5EF4-FFF2-40B4-BE49-F238E27FC236}">
                <a16:creationId xmlns:a16="http://schemas.microsoft.com/office/drawing/2014/main" id="{07694701-7E1A-4965-83E6-561497CD182B}"/>
              </a:ext>
            </a:extLst>
          </p:cNvPr>
          <p:cNvPicPr>
            <a:picLocks noGrp="1" noChangeAspect="1"/>
          </p:cNvPicPr>
          <p:nvPr>
            <p:ph type="pic" sz="quarter" idx="13"/>
          </p:nvPr>
        </p:nvPicPr>
        <p:blipFill>
          <a:blip r:embed="rId3"/>
          <a:srcRect l="8918" r="25744"/>
          <a:stretch>
            <a:fillRect/>
          </a:stretch>
        </p:blipFill>
        <p:spPr>
          <a:xfrm>
            <a:off x="1" y="10"/>
            <a:ext cx="7285976" cy="6857990"/>
          </a:xfrm>
          <a:prstGeom prst="rect">
            <a:avLst/>
          </a:prstGeom>
          <a:noFill/>
        </p:spPr>
      </p:pic>
      <p:sp>
        <p:nvSpPr>
          <p:cNvPr id="3" name="Footer Placeholder 2">
            <a:extLst>
              <a:ext uri="{FF2B5EF4-FFF2-40B4-BE49-F238E27FC236}">
                <a16:creationId xmlns:a16="http://schemas.microsoft.com/office/drawing/2014/main" id="{14EC59FE-F806-55E8-4004-FDA9AC2DD2DA}"/>
              </a:ext>
            </a:extLst>
          </p:cNvPr>
          <p:cNvSpPr>
            <a:spLocks noGrp="1"/>
          </p:cNvSpPr>
          <p:nvPr>
            <p:ph type="ftr" sz="quarter" idx="11"/>
          </p:nvPr>
        </p:nvSpPr>
        <p:spPr>
          <a:xfrm>
            <a:off x="7670308" y="213482"/>
            <a:ext cx="2129674" cy="411480"/>
          </a:xfrm>
        </p:spPr>
        <p:txBody>
          <a:bodyPr anchor="ctr">
            <a:normAutofit fontScale="92500" lnSpcReduction="20000"/>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9C84895D-1365-E2DE-CD0F-73A37FB9F33F}"/>
              </a:ext>
            </a:extLst>
          </p:cNvPr>
          <p:cNvSpPr>
            <a:spLocks noGrp="1"/>
          </p:cNvSpPr>
          <p:nvPr>
            <p:ph type="dt" sz="half" idx="10"/>
          </p:nvPr>
        </p:nvSpPr>
        <p:spPr>
          <a:xfrm>
            <a:off x="9930367" y="210312"/>
            <a:ext cx="1216834" cy="41148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3737EB04-A662-7F33-E67F-20813FA82038}"/>
              </a:ext>
            </a:extLst>
          </p:cNvPr>
          <p:cNvSpPr>
            <a:spLocks noGrp="1"/>
          </p:cNvSpPr>
          <p:nvPr>
            <p:ph type="sldNum" sz="quarter" idx="12"/>
          </p:nvPr>
        </p:nvSpPr>
        <p:spPr>
          <a:xfrm>
            <a:off x="11226453" y="210312"/>
            <a:ext cx="679998" cy="413360"/>
          </a:xfrm>
        </p:spPr>
        <p:txBody>
          <a:bodyPr anchor="ctr">
            <a:normAutofit/>
          </a:bodyPr>
          <a:lstStyle/>
          <a:p>
            <a:pPr>
              <a:spcAft>
                <a:spcPts val="600"/>
              </a:spcAft>
            </a:pPr>
            <a:fld id="{753D0FD4-819D-4187-8797-C35567B41C78}" type="slidenum">
              <a:rPr lang="en-US" smtClean="0"/>
              <a:pPr>
                <a:spcAft>
                  <a:spcPts val="600"/>
                </a:spcAft>
              </a:pPr>
              <a:t>15</a:t>
            </a:fld>
            <a:endParaRPr lang="en-US"/>
          </a:p>
        </p:txBody>
      </p:sp>
      <p:sp>
        <p:nvSpPr>
          <p:cNvPr id="7" name="Content Placeholder 6">
            <a:extLst>
              <a:ext uri="{FF2B5EF4-FFF2-40B4-BE49-F238E27FC236}">
                <a16:creationId xmlns:a16="http://schemas.microsoft.com/office/drawing/2014/main" id="{B0CDCBA4-AA89-72E1-18BC-9A97B240AC0B}"/>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70308" y="2578607"/>
            <a:ext cx="4102585" cy="3950208"/>
          </a:xfrm>
        </p:spPr>
        <p:txBody>
          <a:bodyPr>
            <a:normAutofit/>
          </a:bodyPr>
          <a:lstStyle/>
          <a:p>
            <a:pPr marL="0" indent="0">
              <a:spcBef>
                <a:spcPts val="2500"/>
              </a:spcBef>
              <a:buFont typeface="Arial" panose="020B0604020202020204" pitchFamily="34" charset="0"/>
              <a:buNone/>
            </a:pPr>
            <a:r>
              <a:rPr lang="en-US" sz="1400" b="1" dirty="0"/>
              <a:t>Traditional Pathway</a:t>
            </a:r>
          </a:p>
          <a:p>
            <a:pPr marL="0" lvl="1" indent="0">
              <a:buFont typeface="Arial" panose="020B0604020202020204" pitchFamily="34" charset="0"/>
              <a:buNone/>
            </a:pPr>
            <a:r>
              <a:rPr lang="en-US" sz="1400" dirty="0"/>
              <a:t>Save for a deposit and apply for a mortgage through a bank or lender to buy a home.</a:t>
            </a:r>
          </a:p>
          <a:p>
            <a:pPr marL="0" indent="0">
              <a:spcBef>
                <a:spcPts val="2500"/>
              </a:spcBef>
              <a:buFont typeface="Arial" panose="020B0604020202020204" pitchFamily="34" charset="0"/>
              <a:buNone/>
            </a:pPr>
            <a:r>
              <a:rPr lang="en-US" sz="1400" b="1" dirty="0"/>
              <a:t>Rent-to-Own</a:t>
            </a:r>
          </a:p>
          <a:p>
            <a:pPr marL="0" lvl="1" indent="0">
              <a:buFont typeface="Arial" panose="020B0604020202020204" pitchFamily="34" charset="0"/>
              <a:buNone/>
            </a:pPr>
            <a:r>
              <a:rPr lang="en-US" sz="1400" dirty="0"/>
              <a:t>Pay rent that partly contributes toward eventual homeownership over time.</a:t>
            </a:r>
          </a:p>
          <a:p>
            <a:pPr marL="0" indent="0">
              <a:spcBef>
                <a:spcPts val="2500"/>
              </a:spcBef>
              <a:buFont typeface="Arial" panose="020B0604020202020204" pitchFamily="34" charset="0"/>
              <a:buNone/>
            </a:pPr>
            <a:r>
              <a:rPr lang="en-US" sz="1400" b="1" dirty="0"/>
              <a:t>Shared Equity</a:t>
            </a:r>
          </a:p>
          <a:p>
            <a:pPr marL="0" lvl="1" indent="0">
              <a:buFont typeface="Arial" panose="020B0604020202020204" pitchFamily="34" charset="0"/>
              <a:buNone/>
            </a:pPr>
            <a:r>
              <a:rPr lang="en-US" sz="1400" dirty="0"/>
              <a:t>Partner with a housing provider or government to help increase a deposit and reduce upfront home purchase costs.</a:t>
            </a:r>
          </a:p>
        </p:txBody>
      </p:sp>
    </p:spTree>
    <p:extLst>
      <p:ext uri="{BB962C8B-B14F-4D97-AF65-F5344CB8AC3E}">
        <p14:creationId xmlns:p14="http://schemas.microsoft.com/office/powerpoint/2010/main" val="1788755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DF583-AE91-CE14-FEB7-5453911DF6F1}"/>
              </a:ext>
            </a:extLst>
          </p:cNvPr>
          <p:cNvSpPr>
            <a:spLocks noGrp="1"/>
          </p:cNvSpPr>
          <p:nvPr>
            <p:ph type="title"/>
          </p:nvPr>
        </p:nvSpPr>
        <p:spPr>
          <a:xfrm>
            <a:off x="64008" y="1435608"/>
            <a:ext cx="11594592" cy="5559552"/>
          </a:xfrm>
        </p:spPr>
        <p:txBody>
          <a:bodyPr anchor="b">
            <a:normAutofit/>
          </a:bodyPr>
          <a:lstStyle/>
          <a:p>
            <a:r>
              <a:rPr lang="en-US" dirty="0"/>
              <a:t>NEXT STEPS</a:t>
            </a:r>
          </a:p>
        </p:txBody>
      </p:sp>
      <p:sp>
        <p:nvSpPr>
          <p:cNvPr id="4" name="Footer Placeholder 3">
            <a:extLst>
              <a:ext uri="{FF2B5EF4-FFF2-40B4-BE49-F238E27FC236}">
                <a16:creationId xmlns:a16="http://schemas.microsoft.com/office/drawing/2014/main" id="{C74C18BA-AE68-E7F0-9227-939232695809}"/>
              </a:ext>
            </a:extLst>
          </p:cNvPr>
          <p:cNvSpPr>
            <a:spLocks noGrp="1"/>
          </p:cNvSpPr>
          <p:nvPr>
            <p:ph type="ftr" sz="quarter" idx="11"/>
          </p:nvPr>
        </p:nvSpPr>
        <p:spPr>
          <a:xfrm>
            <a:off x="317773" y="207982"/>
            <a:ext cx="2963692" cy="413360"/>
          </a:xfrm>
        </p:spPr>
        <p:txBody>
          <a:bodyPr anchor="ctr">
            <a:normAutofit/>
          </a:bodyPr>
          <a:lstStyle/>
          <a:p>
            <a:pPr>
              <a:spcAft>
                <a:spcPts val="600"/>
              </a:spcAft>
            </a:pPr>
            <a:r>
              <a:rPr lang="en-NZ"/>
              <a:t>Theresa ALAIMOANA – Financial CaPABILITY &amp; HOMEOWNERSHIP LEAD</a:t>
            </a:r>
            <a:endParaRPr lang="en-US"/>
          </a:p>
        </p:txBody>
      </p:sp>
      <p:sp>
        <p:nvSpPr>
          <p:cNvPr id="6" name="Date Placeholder 5">
            <a:extLst>
              <a:ext uri="{FF2B5EF4-FFF2-40B4-BE49-F238E27FC236}">
                <a16:creationId xmlns:a16="http://schemas.microsoft.com/office/drawing/2014/main" id="{6EAE86F1-0BA6-7A2A-059A-2295751A8C01}"/>
              </a:ext>
            </a:extLst>
          </p:cNvPr>
          <p:cNvSpPr>
            <a:spLocks noGrp="1"/>
          </p:cNvSpPr>
          <p:nvPr>
            <p:ph type="dt" sz="half" idx="10"/>
          </p:nvPr>
        </p:nvSpPr>
        <p:spPr>
          <a:xfrm>
            <a:off x="7680069" y="207982"/>
            <a:ext cx="1921315" cy="413360"/>
          </a:xfrm>
        </p:spPr>
        <p:txBody>
          <a:bodyPr anchor="ctr">
            <a:normAutofit/>
          </a:bodyPr>
          <a:lstStyle/>
          <a:p>
            <a:pPr>
              <a:spcAft>
                <a:spcPts val="600"/>
              </a:spcAft>
            </a:pPr>
            <a:r>
              <a:rPr lang="en-US"/>
              <a:t>Dec 4th 2025</a:t>
            </a:r>
          </a:p>
        </p:txBody>
      </p:sp>
      <p:sp>
        <p:nvSpPr>
          <p:cNvPr id="7" name="Slide Number Placeholder 6">
            <a:extLst>
              <a:ext uri="{FF2B5EF4-FFF2-40B4-BE49-F238E27FC236}">
                <a16:creationId xmlns:a16="http://schemas.microsoft.com/office/drawing/2014/main" id="{BB84F54B-A4B0-AB43-3DB2-071AEF9364B0}"/>
              </a:ext>
            </a:extLst>
          </p:cNvPr>
          <p:cNvSpPr>
            <a:spLocks noGrp="1"/>
          </p:cNvSpPr>
          <p:nvPr>
            <p:ph type="sldNum" sz="quarter" idx="12"/>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16</a:t>
            </a:fld>
            <a:endParaRPr lang="en-US"/>
          </a:p>
        </p:txBody>
      </p:sp>
    </p:spTree>
    <p:extLst>
      <p:ext uri="{BB962C8B-B14F-4D97-AF65-F5344CB8AC3E}">
        <p14:creationId xmlns:p14="http://schemas.microsoft.com/office/powerpoint/2010/main" val="23887082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E6F8-C129-D086-E438-B77406C47B5B}"/>
              </a:ext>
            </a:extLst>
          </p:cNvPr>
          <p:cNvSpPr>
            <a:spLocks noGrp="1"/>
          </p:cNvSpPr>
          <p:nvPr>
            <p:ph type="title"/>
          </p:nvPr>
        </p:nvSpPr>
        <p:spPr>
          <a:xfrm>
            <a:off x="320558" y="612648"/>
            <a:ext cx="7015483" cy="1033272"/>
          </a:xfrm>
        </p:spPr>
        <p:txBody>
          <a:bodyPr anchor="b">
            <a:normAutofit/>
          </a:bodyPr>
          <a:lstStyle/>
          <a:p>
            <a:r>
              <a:rPr lang="en-US"/>
              <a:t>Visualise, Plan and Action</a:t>
            </a:r>
          </a:p>
        </p:txBody>
      </p:sp>
      <p:sp>
        <p:nvSpPr>
          <p:cNvPr id="3" name="Footer Placeholder 2">
            <a:extLst>
              <a:ext uri="{FF2B5EF4-FFF2-40B4-BE49-F238E27FC236}">
                <a16:creationId xmlns:a16="http://schemas.microsoft.com/office/drawing/2014/main" id="{F6E678B0-C906-0BD1-0B73-C0CD8169BCFE}"/>
              </a:ext>
            </a:extLst>
          </p:cNvPr>
          <p:cNvSpPr>
            <a:spLocks noGrp="1"/>
          </p:cNvSpPr>
          <p:nvPr>
            <p:ph type="ftr" sz="quarter" idx="15"/>
          </p:nvPr>
        </p:nvSpPr>
        <p:spPr>
          <a:xfrm>
            <a:off x="317773" y="207982"/>
            <a:ext cx="2963692" cy="413360"/>
          </a:xfrm>
        </p:spPr>
        <p:txBody>
          <a:bodyPr anchor="ctr">
            <a:normAutofit/>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31A363BB-74F5-EF3E-97A7-CC90A72A1EE6}"/>
              </a:ext>
            </a:extLst>
          </p:cNvPr>
          <p:cNvSpPr>
            <a:spLocks noGrp="1"/>
          </p:cNvSpPr>
          <p:nvPr>
            <p:ph type="dt" sz="half" idx="14"/>
          </p:nvPr>
        </p:nvSpPr>
        <p:spPr>
          <a:xfrm>
            <a:off x="5224951" y="207982"/>
            <a:ext cx="1682496" cy="41336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FF5F4D65-ED3E-4068-D824-BAD2C7B2D230}"/>
              </a:ext>
            </a:extLst>
          </p:cNvPr>
          <p:cNvSpPr>
            <a:spLocks noGrp="1"/>
          </p:cNvSpPr>
          <p:nvPr>
            <p:ph type="sldNum" sz="quarter" idx="16"/>
          </p:nvPr>
        </p:nvSpPr>
        <p:spPr>
          <a:xfrm>
            <a:off x="6789594" y="207982"/>
            <a:ext cx="546447" cy="413360"/>
          </a:xfrm>
        </p:spPr>
        <p:txBody>
          <a:bodyPr anchor="ctr">
            <a:normAutofit/>
          </a:bodyPr>
          <a:lstStyle/>
          <a:p>
            <a:pPr>
              <a:spcAft>
                <a:spcPts val="600"/>
              </a:spcAft>
            </a:pPr>
            <a:fld id="{753D0FD4-819D-4187-8797-C35567B41C78}" type="slidenum">
              <a:rPr lang="en-US" smtClean="0"/>
              <a:pPr>
                <a:spcAft>
                  <a:spcPts val="600"/>
                </a:spcAft>
              </a:pPr>
              <a:t>17</a:t>
            </a:fld>
            <a:endParaRPr lang="en-US"/>
          </a:p>
        </p:txBody>
      </p:sp>
      <p:sp>
        <p:nvSpPr>
          <p:cNvPr id="7" name="Content Placeholder 6">
            <a:extLst>
              <a:ext uri="{FF2B5EF4-FFF2-40B4-BE49-F238E27FC236}">
                <a16:creationId xmlns:a16="http://schemas.microsoft.com/office/drawing/2014/main" id="{4059DF14-D232-B380-3147-57340F3159A7}"/>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17773" y="1746504"/>
            <a:ext cx="7018271" cy="4806696"/>
          </a:xfrm>
        </p:spPr>
        <p:txBody>
          <a:bodyPr>
            <a:normAutofit/>
          </a:bodyPr>
          <a:lstStyle/>
          <a:p>
            <a:pPr marL="0" indent="0">
              <a:spcBef>
                <a:spcPts val="2500"/>
              </a:spcBef>
              <a:buFont typeface="Arial" panose="020B0604020202020204" pitchFamily="34" charset="0"/>
              <a:buNone/>
            </a:pPr>
            <a:r>
              <a:rPr lang="en-US" sz="1400" b="1" dirty="0"/>
              <a:t>Visualize Your Dream Home</a:t>
            </a:r>
          </a:p>
          <a:p>
            <a:pPr marL="0" lvl="1" indent="0">
              <a:buFont typeface="Arial" panose="020B0604020202020204" pitchFamily="34" charset="0"/>
              <a:buNone/>
            </a:pPr>
            <a:r>
              <a:rPr lang="en-US" sz="1400" dirty="0"/>
              <a:t>Encourage participants to clearly imagine their ideal home to set a motivating goal.</a:t>
            </a:r>
          </a:p>
          <a:p>
            <a:pPr marL="0" indent="0">
              <a:spcBef>
                <a:spcPts val="2500"/>
              </a:spcBef>
              <a:buFont typeface="Arial" panose="020B0604020202020204" pitchFamily="34" charset="0"/>
              <a:buNone/>
            </a:pPr>
            <a:r>
              <a:rPr lang="en-US" sz="1400" b="1" dirty="0"/>
              <a:t>Create a Realistic Plan</a:t>
            </a:r>
          </a:p>
          <a:p>
            <a:pPr marL="0" lvl="1" indent="0">
              <a:buFont typeface="Arial" panose="020B0604020202020204" pitchFamily="34" charset="0"/>
              <a:buNone/>
            </a:pPr>
            <a:r>
              <a:rPr lang="en-US" sz="1400" dirty="0"/>
              <a:t>Stress the importance of developing step-by-step plans to turn dreams into achievable goals.</a:t>
            </a:r>
          </a:p>
          <a:p>
            <a:pPr marL="0" indent="0">
              <a:spcBef>
                <a:spcPts val="2500"/>
              </a:spcBef>
              <a:buFont typeface="Arial" panose="020B0604020202020204" pitchFamily="34" charset="0"/>
              <a:buNone/>
            </a:pPr>
            <a:r>
              <a:rPr lang="en-US" sz="1400" b="1" dirty="0"/>
              <a:t>Take Intentional Action</a:t>
            </a:r>
          </a:p>
          <a:p>
            <a:pPr marL="0" lvl="1" indent="0">
              <a:buFont typeface="Arial" panose="020B0604020202020204" pitchFamily="34" charset="0"/>
              <a:buNone/>
            </a:pPr>
            <a:r>
              <a:rPr lang="en-US" sz="1400" dirty="0"/>
              <a:t>Motivate participants to begin taking concrete actions without delay to realize homeownership.</a:t>
            </a:r>
          </a:p>
          <a:p>
            <a:pPr marL="0" indent="0">
              <a:spcBef>
                <a:spcPts val="2500"/>
              </a:spcBef>
              <a:buFont typeface="Arial" panose="020B0604020202020204" pitchFamily="34" charset="0"/>
              <a:buNone/>
            </a:pPr>
            <a:r>
              <a:rPr lang="en-US" sz="1400" b="1" dirty="0"/>
              <a:t>Support and Mindset</a:t>
            </a:r>
          </a:p>
          <a:p>
            <a:pPr marL="0" lvl="1" indent="0">
              <a:buFont typeface="Arial" panose="020B0604020202020204" pitchFamily="34" charset="0"/>
              <a:buNone/>
            </a:pPr>
            <a:r>
              <a:rPr lang="en-US" sz="1400" dirty="0"/>
              <a:t>Highlight the role of a positive mindset and support network in sustaining the journey to homeownership.</a:t>
            </a:r>
          </a:p>
        </p:txBody>
      </p:sp>
      <p:pic>
        <p:nvPicPr>
          <p:cNvPr id="8" name="Content Placeholder 7" descr="Road to a house being completed by jigsaw pieces - real estate/housing concept.">
            <a:extLst>
              <a:ext uri="{FF2B5EF4-FFF2-40B4-BE49-F238E27FC236}">
                <a16:creationId xmlns:a16="http://schemas.microsoft.com/office/drawing/2014/main" id="{D35D8796-9E84-40DF-89EA-FB04911E34E7}"/>
              </a:ext>
            </a:extLst>
          </p:cNvPr>
          <p:cNvPicPr>
            <a:picLocks noGrp="1" noChangeAspect="1"/>
          </p:cNvPicPr>
          <p:nvPr>
            <p:ph type="pic" sz="quarter" idx="13"/>
          </p:nvPr>
        </p:nvPicPr>
        <p:blipFill>
          <a:blip r:embed="rId3"/>
          <a:srcRect l="9043" r="10445"/>
          <a:stretch>
            <a:fillRect/>
          </a:stretch>
        </p:blipFill>
        <p:spPr>
          <a:xfrm>
            <a:off x="7773592" y="10"/>
            <a:ext cx="4417215" cy="6857990"/>
          </a:xfrm>
          <a:prstGeom prst="rect">
            <a:avLst/>
          </a:prstGeom>
          <a:noFill/>
        </p:spPr>
      </p:pic>
    </p:spTree>
    <p:extLst>
      <p:ext uri="{BB962C8B-B14F-4D97-AF65-F5344CB8AC3E}">
        <p14:creationId xmlns:p14="http://schemas.microsoft.com/office/powerpoint/2010/main" val="29338090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E7FC-B1EE-D813-2468-B29A7018DFC8}"/>
              </a:ext>
            </a:extLst>
          </p:cNvPr>
          <p:cNvSpPr>
            <a:spLocks noGrp="1"/>
          </p:cNvSpPr>
          <p:nvPr>
            <p:ph type="title"/>
          </p:nvPr>
        </p:nvSpPr>
        <p:spPr>
          <a:xfrm>
            <a:off x="5330876" y="749808"/>
            <a:ext cx="6442024" cy="1383792"/>
          </a:xfrm>
        </p:spPr>
        <p:txBody>
          <a:bodyPr anchor="t">
            <a:normAutofit/>
          </a:bodyPr>
          <a:lstStyle/>
          <a:p>
            <a:r>
              <a:rPr lang="en-US" dirty="0"/>
              <a:t>Welcome &amp; Intro</a:t>
            </a:r>
          </a:p>
        </p:txBody>
      </p:sp>
      <p:sp>
        <p:nvSpPr>
          <p:cNvPr id="3" name="Footer Placeholder 2">
            <a:extLst>
              <a:ext uri="{FF2B5EF4-FFF2-40B4-BE49-F238E27FC236}">
                <a16:creationId xmlns:a16="http://schemas.microsoft.com/office/drawing/2014/main" id="{3C65EFB3-2A9E-190C-019C-E873D81C823C}"/>
              </a:ext>
            </a:extLst>
          </p:cNvPr>
          <p:cNvSpPr>
            <a:spLocks noGrp="1"/>
          </p:cNvSpPr>
          <p:nvPr>
            <p:ph type="ftr" sz="quarter" idx="11"/>
          </p:nvPr>
        </p:nvSpPr>
        <p:spPr>
          <a:xfrm>
            <a:off x="5330875" y="213482"/>
            <a:ext cx="2962656" cy="411480"/>
          </a:xfrm>
        </p:spPr>
        <p:txBody>
          <a:bodyPr anchor="ctr">
            <a:normAutofit/>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ABF10FA0-9B36-A5C3-822C-4C1EC7F136B9}"/>
              </a:ext>
            </a:extLst>
          </p:cNvPr>
          <p:cNvSpPr>
            <a:spLocks noGrp="1"/>
          </p:cNvSpPr>
          <p:nvPr>
            <p:ph type="dt" sz="half" idx="10"/>
          </p:nvPr>
        </p:nvSpPr>
        <p:spPr>
          <a:xfrm>
            <a:off x="9609227" y="210312"/>
            <a:ext cx="1679642" cy="41148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35874F42-DB66-102D-06F5-8526FC7EBA02}"/>
              </a:ext>
            </a:extLst>
          </p:cNvPr>
          <p:cNvSpPr>
            <a:spLocks noGrp="1"/>
          </p:cNvSpPr>
          <p:nvPr>
            <p:ph type="sldNum" sz="quarter" idx="12"/>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2</a:t>
            </a:fld>
            <a:endParaRPr lang="en-US"/>
          </a:p>
        </p:txBody>
      </p:sp>
      <p:sp>
        <p:nvSpPr>
          <p:cNvPr id="7" name="Content Placeholder 6">
            <a:extLst>
              <a:ext uri="{FF2B5EF4-FFF2-40B4-BE49-F238E27FC236}">
                <a16:creationId xmlns:a16="http://schemas.microsoft.com/office/drawing/2014/main" id="{E772E4BA-5937-7252-E217-9124ADADA2FC}"/>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0875" y="1828800"/>
            <a:ext cx="6442025" cy="4687261"/>
          </a:xfrm>
        </p:spPr>
        <p:txBody>
          <a:bodyPr>
            <a:normAutofit/>
          </a:bodyPr>
          <a:lstStyle/>
          <a:p>
            <a:pPr marL="0" indent="0">
              <a:spcBef>
                <a:spcPts val="2500"/>
              </a:spcBef>
              <a:buFont typeface="Arial" panose="020B0604020202020204" pitchFamily="34" charset="0"/>
              <a:buNone/>
            </a:pPr>
            <a:r>
              <a:rPr lang="en-US" sz="1400" b="1" dirty="0"/>
              <a:t>Facilitator Introduction</a:t>
            </a:r>
          </a:p>
          <a:p>
            <a:pPr marL="0" indent="0">
              <a:spcBef>
                <a:spcPts val="2500"/>
              </a:spcBef>
              <a:buFont typeface="Arial" panose="020B0604020202020204" pitchFamily="34" charset="0"/>
              <a:buNone/>
            </a:pPr>
            <a:r>
              <a:rPr lang="en-US" sz="1400" dirty="0"/>
              <a:t>Talofa &amp; Kia ora e </a:t>
            </a:r>
            <a:r>
              <a:rPr lang="en-US" sz="1400" dirty="0" err="1"/>
              <a:t>te</a:t>
            </a:r>
            <a:r>
              <a:rPr lang="en-US" sz="1400" dirty="0"/>
              <a:t> whanau. My name is Theresa Alaimoana. I am a NZ born Samoan living in Hamilton – born and raised Auckland.</a:t>
            </a:r>
          </a:p>
          <a:p>
            <a:pPr marL="0" indent="0">
              <a:spcBef>
                <a:spcPts val="2500"/>
              </a:spcBef>
              <a:buFont typeface="Arial" panose="020B0604020202020204" pitchFamily="34" charset="0"/>
              <a:buNone/>
            </a:pPr>
            <a:r>
              <a:rPr lang="en-US" sz="1400" b="1" dirty="0"/>
              <a:t>Workshop Purpose</a:t>
            </a:r>
          </a:p>
          <a:p>
            <a:pPr marL="0" lvl="1" indent="0">
              <a:buFont typeface="Arial" panose="020B0604020202020204" pitchFamily="34" charset="0"/>
              <a:buNone/>
            </a:pPr>
            <a:r>
              <a:rPr lang="en-US" sz="1400" dirty="0"/>
              <a:t>The goal is to empower participants to transition from renting to owning a home with clarity and motivation.</a:t>
            </a:r>
          </a:p>
          <a:p>
            <a:pPr marL="0" indent="0">
              <a:spcBef>
                <a:spcPts val="2500"/>
              </a:spcBef>
              <a:buFont typeface="Arial" panose="020B0604020202020204" pitchFamily="34" charset="0"/>
              <a:buNone/>
            </a:pPr>
            <a:r>
              <a:rPr lang="en-US" sz="1400" b="1" dirty="0"/>
              <a:t>Questions</a:t>
            </a:r>
            <a:endParaRPr lang="en-US" sz="1400" dirty="0"/>
          </a:p>
          <a:p>
            <a:pPr marL="0" indent="0">
              <a:spcBef>
                <a:spcPts val="2500"/>
              </a:spcBef>
              <a:buFont typeface="Arial" panose="020B0604020202020204" pitchFamily="34" charset="0"/>
              <a:buNone/>
            </a:pPr>
            <a:r>
              <a:rPr lang="en-US" sz="1400" b="1" dirty="0"/>
              <a:t>Drop in the group chat box and I will answer at the end. </a:t>
            </a:r>
          </a:p>
        </p:txBody>
      </p:sp>
      <p:sp>
        <p:nvSpPr>
          <p:cNvPr id="9" name="Picture Placeholder 8">
            <a:extLst>
              <a:ext uri="{FF2B5EF4-FFF2-40B4-BE49-F238E27FC236}">
                <a16:creationId xmlns:a16="http://schemas.microsoft.com/office/drawing/2014/main" id="{EA6FB11C-2B95-E2DD-1B08-CA6A26CB8A1C}"/>
              </a:ext>
            </a:extLst>
          </p:cNvPr>
          <p:cNvSpPr>
            <a:spLocks noGrp="1"/>
          </p:cNvSpPr>
          <p:nvPr>
            <p:ph type="pic" sz="quarter" idx="13"/>
          </p:nvPr>
        </p:nvSpPr>
        <p:spPr/>
      </p:sp>
      <p:pic>
        <p:nvPicPr>
          <p:cNvPr id="10" name="Picture 9">
            <a:extLst>
              <a:ext uri="{FF2B5EF4-FFF2-40B4-BE49-F238E27FC236}">
                <a16:creationId xmlns:a16="http://schemas.microsoft.com/office/drawing/2014/main" id="{756E39D9-C7DE-6243-7C50-A262AC501648}"/>
              </a:ext>
            </a:extLst>
          </p:cNvPr>
          <p:cNvPicPr>
            <a:picLocks noChangeAspect="1"/>
          </p:cNvPicPr>
          <p:nvPr/>
        </p:nvPicPr>
        <p:blipFill>
          <a:blip r:embed="rId3"/>
          <a:stretch>
            <a:fillRect/>
          </a:stretch>
        </p:blipFill>
        <p:spPr>
          <a:xfrm>
            <a:off x="-238361" y="-5443"/>
            <a:ext cx="5569236" cy="6863443"/>
          </a:xfrm>
          <a:prstGeom prst="rect">
            <a:avLst/>
          </a:prstGeom>
        </p:spPr>
      </p:pic>
    </p:spTree>
    <p:extLst>
      <p:ext uri="{BB962C8B-B14F-4D97-AF65-F5344CB8AC3E}">
        <p14:creationId xmlns:p14="http://schemas.microsoft.com/office/powerpoint/2010/main" val="37421280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3828C-DD9F-DF09-3A5A-623330A6059D}"/>
              </a:ext>
            </a:extLst>
          </p:cNvPr>
          <p:cNvSpPr>
            <a:spLocks noGrp="1"/>
          </p:cNvSpPr>
          <p:nvPr>
            <p:ph type="title"/>
          </p:nvPr>
        </p:nvSpPr>
        <p:spPr>
          <a:xfrm>
            <a:off x="320557" y="762002"/>
            <a:ext cx="5294939" cy="1555895"/>
          </a:xfrm>
        </p:spPr>
        <p:txBody>
          <a:bodyPr anchor="t">
            <a:normAutofit/>
          </a:bodyPr>
          <a:lstStyle/>
          <a:p>
            <a:r>
              <a:rPr lang="en-US"/>
              <a:t>Why Homeownership?</a:t>
            </a:r>
          </a:p>
        </p:txBody>
      </p:sp>
      <p:sp>
        <p:nvSpPr>
          <p:cNvPr id="3" name="Footer Placeholder 2">
            <a:extLst>
              <a:ext uri="{FF2B5EF4-FFF2-40B4-BE49-F238E27FC236}">
                <a16:creationId xmlns:a16="http://schemas.microsoft.com/office/drawing/2014/main" id="{8B7AFB44-C477-8343-E0E6-3CB442671C73}"/>
              </a:ext>
            </a:extLst>
          </p:cNvPr>
          <p:cNvSpPr>
            <a:spLocks noGrp="1"/>
          </p:cNvSpPr>
          <p:nvPr>
            <p:ph type="ftr" sz="quarter" idx="15"/>
          </p:nvPr>
        </p:nvSpPr>
        <p:spPr>
          <a:xfrm>
            <a:off x="317773" y="207982"/>
            <a:ext cx="2963692" cy="413360"/>
          </a:xfrm>
        </p:spPr>
        <p:txBody>
          <a:bodyPr anchor="ctr">
            <a:normAutofit/>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77FA2B54-DCA3-6539-D454-D873805AED2D}"/>
              </a:ext>
            </a:extLst>
          </p:cNvPr>
          <p:cNvSpPr>
            <a:spLocks noGrp="1"/>
          </p:cNvSpPr>
          <p:nvPr>
            <p:ph type="dt" sz="half" idx="14"/>
          </p:nvPr>
        </p:nvSpPr>
        <p:spPr>
          <a:xfrm>
            <a:off x="6340642" y="207982"/>
            <a:ext cx="1921315" cy="41336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CDF24825-7DE0-2317-E77A-6F6E3CEAB82D}"/>
              </a:ext>
            </a:extLst>
          </p:cNvPr>
          <p:cNvSpPr>
            <a:spLocks noGrp="1"/>
          </p:cNvSpPr>
          <p:nvPr>
            <p:ph type="sldNum" sz="quarter" idx="16"/>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3</a:t>
            </a:fld>
            <a:endParaRPr lang="en-US"/>
          </a:p>
        </p:txBody>
      </p:sp>
      <p:pic>
        <p:nvPicPr>
          <p:cNvPr id="8" name="Content Placeholder 7" descr="Happy family making styrofoam model on the table">
            <a:extLst>
              <a:ext uri="{FF2B5EF4-FFF2-40B4-BE49-F238E27FC236}">
                <a16:creationId xmlns:a16="http://schemas.microsoft.com/office/drawing/2014/main" id="{788B6B12-7BF2-4E3C-B0A2-03FDD9DE5C46}"/>
              </a:ext>
            </a:extLst>
          </p:cNvPr>
          <p:cNvPicPr>
            <a:picLocks noGrp="1" noChangeAspect="1"/>
          </p:cNvPicPr>
          <p:nvPr>
            <p:ph type="pic" sz="quarter" idx="13"/>
          </p:nvPr>
        </p:nvPicPr>
        <p:blipFill>
          <a:blip r:embed="rId3"/>
          <a:srcRect l="11312"/>
          <a:stretch>
            <a:fillRect/>
          </a:stretch>
        </p:blipFill>
        <p:spPr>
          <a:xfrm>
            <a:off x="20" y="2442689"/>
            <a:ext cx="5875401" cy="4422032"/>
          </a:xfrm>
          <a:prstGeom prst="rect">
            <a:avLst/>
          </a:prstGeom>
          <a:noFill/>
        </p:spPr>
      </p:pic>
      <p:sp>
        <p:nvSpPr>
          <p:cNvPr id="7" name="Content Placeholder 6">
            <a:extLst>
              <a:ext uri="{FF2B5EF4-FFF2-40B4-BE49-F238E27FC236}">
                <a16:creationId xmlns:a16="http://schemas.microsoft.com/office/drawing/2014/main" id="{82687194-02D2-16AD-EC93-205EF88FCC89}"/>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340642" y="762000"/>
            <a:ext cx="5432239" cy="5791200"/>
          </a:xfrm>
        </p:spPr>
        <p:txBody>
          <a:bodyPr>
            <a:normAutofit lnSpcReduction="10000"/>
          </a:bodyPr>
          <a:lstStyle/>
          <a:p>
            <a:pPr marL="0" indent="0">
              <a:spcBef>
                <a:spcPts val="2500"/>
              </a:spcBef>
              <a:buFont typeface="Arial" panose="020B0604020202020204" pitchFamily="34" charset="0"/>
              <a:buNone/>
            </a:pPr>
            <a:r>
              <a:rPr lang="en-US" sz="1400" b="1" dirty="0"/>
              <a:t>Renting vs Homeownership</a:t>
            </a:r>
          </a:p>
          <a:p>
            <a:pPr marL="0" lvl="1" indent="0">
              <a:buFont typeface="Arial" panose="020B0604020202020204" pitchFamily="34" charset="0"/>
              <a:buNone/>
            </a:pPr>
            <a:r>
              <a:rPr lang="en-US" sz="1400" dirty="0"/>
              <a:t>Pros: Renting offers shelter over a set period time. </a:t>
            </a:r>
          </a:p>
          <a:p>
            <a:pPr marL="0" lvl="1" indent="0">
              <a:buFont typeface="Arial" panose="020B0604020202020204" pitchFamily="34" charset="0"/>
              <a:buNone/>
            </a:pPr>
            <a:r>
              <a:rPr lang="en-US" sz="1400" dirty="0"/>
              <a:t>         : Offers flexibility </a:t>
            </a:r>
          </a:p>
          <a:p>
            <a:pPr marL="0" lvl="1" indent="0">
              <a:buFont typeface="Arial" panose="020B0604020202020204" pitchFamily="34" charset="0"/>
              <a:buNone/>
            </a:pPr>
            <a:r>
              <a:rPr lang="en-US" sz="1400" dirty="0"/>
              <a:t>Con: It builds wealth for landlords, not tenants.</a:t>
            </a:r>
          </a:p>
          <a:p>
            <a:pPr marL="0" lvl="1" indent="0">
              <a:buFont typeface="Arial" panose="020B0604020202020204" pitchFamily="34" charset="0"/>
              <a:buNone/>
            </a:pPr>
            <a:r>
              <a:rPr lang="en-US" sz="1400" dirty="0"/>
              <a:t>        : Landlords have control over how their property can be used, and can have a choice of who their tenants are, also when tenants move out</a:t>
            </a:r>
          </a:p>
          <a:p>
            <a:pPr marL="0" indent="0">
              <a:spcBef>
                <a:spcPts val="2500"/>
              </a:spcBef>
              <a:buFont typeface="Arial" panose="020B0604020202020204" pitchFamily="34" charset="0"/>
              <a:buNone/>
            </a:pPr>
            <a:r>
              <a:rPr lang="en-US" sz="1400" b="1" dirty="0"/>
              <a:t>Building Long-Term Equity</a:t>
            </a:r>
          </a:p>
          <a:p>
            <a:pPr marL="0" lvl="1" indent="0">
              <a:buFont typeface="Arial" panose="020B0604020202020204" pitchFamily="34" charset="0"/>
              <a:buNone/>
            </a:pPr>
            <a:r>
              <a:rPr lang="en-US" sz="1400" dirty="0"/>
              <a:t>Homeownership creates equity, financial security, and wealth accumulation through property appreciation.</a:t>
            </a:r>
          </a:p>
          <a:p>
            <a:pPr marL="0" indent="0">
              <a:spcBef>
                <a:spcPts val="2500"/>
              </a:spcBef>
              <a:buFont typeface="Arial" panose="020B0604020202020204" pitchFamily="34" charset="0"/>
              <a:buNone/>
            </a:pPr>
            <a:r>
              <a:rPr lang="en-US" sz="1400" b="1" dirty="0"/>
              <a:t>Stability and Legacy</a:t>
            </a:r>
          </a:p>
          <a:p>
            <a:pPr marL="0" lvl="1" indent="0">
              <a:buFont typeface="Arial" panose="020B0604020202020204" pitchFamily="34" charset="0"/>
              <a:buNone/>
            </a:pPr>
            <a:r>
              <a:rPr lang="en-US" sz="1400" dirty="0"/>
              <a:t>Owning a home provides stability, pride, and a legacy for future generations.</a:t>
            </a:r>
          </a:p>
          <a:p>
            <a:pPr marL="0" lvl="1" indent="0">
              <a:buFont typeface="Arial" panose="020B0604020202020204" pitchFamily="34" charset="0"/>
              <a:buNone/>
            </a:pPr>
            <a:endParaRPr lang="en-US" sz="1400" dirty="0"/>
          </a:p>
          <a:p>
            <a:pPr marL="0" lvl="1" indent="0">
              <a:buFont typeface="Arial" panose="020B0604020202020204" pitchFamily="34" charset="0"/>
              <a:buNone/>
            </a:pPr>
            <a:r>
              <a:rPr lang="en-US" sz="1400" b="1" dirty="0"/>
              <a:t>Generational Wealth &amp; Financial Independence</a:t>
            </a:r>
          </a:p>
          <a:p>
            <a:pPr marL="0" lvl="1" indent="0">
              <a:buFont typeface="Arial" panose="020B0604020202020204" pitchFamily="34" charset="0"/>
              <a:buNone/>
            </a:pPr>
            <a:r>
              <a:rPr lang="en-US" sz="1400" dirty="0"/>
              <a:t>Homeownership builds generational wealth for your children, your </a:t>
            </a:r>
            <a:r>
              <a:rPr lang="en-US" sz="1400" dirty="0" err="1"/>
              <a:t>mokos</a:t>
            </a:r>
            <a:r>
              <a:rPr lang="en-US" sz="1400" dirty="0"/>
              <a:t>, and creates opportunities and financial independence for you and your family</a:t>
            </a:r>
          </a:p>
          <a:p>
            <a:pPr marL="0" lvl="1" indent="0">
              <a:buFont typeface="Arial" panose="020B0604020202020204" pitchFamily="34" charset="0"/>
              <a:buNone/>
            </a:pPr>
            <a:endParaRPr lang="en-US" sz="1400" dirty="0"/>
          </a:p>
        </p:txBody>
      </p:sp>
    </p:spTree>
    <p:extLst>
      <p:ext uri="{BB962C8B-B14F-4D97-AF65-F5344CB8AC3E}">
        <p14:creationId xmlns:p14="http://schemas.microsoft.com/office/powerpoint/2010/main" val="27067279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5AB16-EFF1-1195-31E1-4E8CAF06CC86}"/>
              </a:ext>
            </a:extLst>
          </p:cNvPr>
          <p:cNvSpPr>
            <a:spLocks noGrp="1"/>
          </p:cNvSpPr>
          <p:nvPr>
            <p:ph type="title"/>
          </p:nvPr>
        </p:nvSpPr>
        <p:spPr>
          <a:xfrm>
            <a:off x="64008" y="1435608"/>
            <a:ext cx="11594592" cy="5559552"/>
          </a:xfrm>
        </p:spPr>
        <p:txBody>
          <a:bodyPr anchor="b">
            <a:normAutofit/>
          </a:bodyPr>
          <a:lstStyle/>
          <a:p>
            <a:r>
              <a:rPr lang="en-US" dirty="0"/>
              <a:t>Personal STORY</a:t>
            </a:r>
          </a:p>
        </p:txBody>
      </p:sp>
      <p:sp>
        <p:nvSpPr>
          <p:cNvPr id="4" name="Footer Placeholder 3">
            <a:extLst>
              <a:ext uri="{FF2B5EF4-FFF2-40B4-BE49-F238E27FC236}">
                <a16:creationId xmlns:a16="http://schemas.microsoft.com/office/drawing/2014/main" id="{946E99C5-CBD7-8BC5-E789-A75AB608C9B3}"/>
              </a:ext>
            </a:extLst>
          </p:cNvPr>
          <p:cNvSpPr>
            <a:spLocks noGrp="1"/>
          </p:cNvSpPr>
          <p:nvPr>
            <p:ph type="ftr" sz="quarter" idx="11"/>
          </p:nvPr>
        </p:nvSpPr>
        <p:spPr>
          <a:xfrm>
            <a:off x="317773" y="207982"/>
            <a:ext cx="2963692" cy="413360"/>
          </a:xfrm>
        </p:spPr>
        <p:txBody>
          <a:bodyPr anchor="ctr">
            <a:normAutofit/>
          </a:bodyPr>
          <a:lstStyle/>
          <a:p>
            <a:pPr>
              <a:spcAft>
                <a:spcPts val="600"/>
              </a:spcAft>
            </a:pPr>
            <a:r>
              <a:rPr lang="en-NZ"/>
              <a:t>Theresa ALAIMOANA – Financial CaPABILITY &amp; HOMEOWNERSHIP LEAD</a:t>
            </a:r>
            <a:endParaRPr lang="en-US"/>
          </a:p>
        </p:txBody>
      </p:sp>
      <p:sp>
        <p:nvSpPr>
          <p:cNvPr id="6" name="Date Placeholder 5">
            <a:extLst>
              <a:ext uri="{FF2B5EF4-FFF2-40B4-BE49-F238E27FC236}">
                <a16:creationId xmlns:a16="http://schemas.microsoft.com/office/drawing/2014/main" id="{736573AC-9553-C7C2-BD0A-BC23684B98C7}"/>
              </a:ext>
            </a:extLst>
          </p:cNvPr>
          <p:cNvSpPr>
            <a:spLocks noGrp="1"/>
          </p:cNvSpPr>
          <p:nvPr>
            <p:ph type="dt" sz="half" idx="10"/>
          </p:nvPr>
        </p:nvSpPr>
        <p:spPr>
          <a:xfrm>
            <a:off x="7680069" y="207982"/>
            <a:ext cx="1921315" cy="413360"/>
          </a:xfrm>
        </p:spPr>
        <p:txBody>
          <a:bodyPr anchor="ctr">
            <a:normAutofit/>
          </a:bodyPr>
          <a:lstStyle/>
          <a:p>
            <a:pPr>
              <a:spcAft>
                <a:spcPts val="600"/>
              </a:spcAft>
            </a:pPr>
            <a:r>
              <a:rPr lang="en-US"/>
              <a:t>Dec 4th 2025</a:t>
            </a:r>
          </a:p>
        </p:txBody>
      </p:sp>
      <p:sp>
        <p:nvSpPr>
          <p:cNvPr id="7" name="Slide Number Placeholder 6">
            <a:extLst>
              <a:ext uri="{FF2B5EF4-FFF2-40B4-BE49-F238E27FC236}">
                <a16:creationId xmlns:a16="http://schemas.microsoft.com/office/drawing/2014/main" id="{9758880E-0D80-4A96-56DB-8C0F5A7D6839}"/>
              </a:ext>
            </a:extLst>
          </p:cNvPr>
          <p:cNvSpPr>
            <a:spLocks noGrp="1"/>
          </p:cNvSpPr>
          <p:nvPr>
            <p:ph type="sldNum" sz="quarter" idx="12"/>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4</a:t>
            </a:fld>
            <a:endParaRPr lang="en-US"/>
          </a:p>
        </p:txBody>
      </p:sp>
    </p:spTree>
    <p:extLst>
      <p:ext uri="{BB962C8B-B14F-4D97-AF65-F5344CB8AC3E}">
        <p14:creationId xmlns:p14="http://schemas.microsoft.com/office/powerpoint/2010/main" val="22268006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6F6A-BE6E-B36E-8265-CC8A99EBE736}"/>
              </a:ext>
            </a:extLst>
          </p:cNvPr>
          <p:cNvSpPr>
            <a:spLocks noGrp="1"/>
          </p:cNvSpPr>
          <p:nvPr>
            <p:ph type="title"/>
          </p:nvPr>
        </p:nvSpPr>
        <p:spPr>
          <a:xfrm>
            <a:off x="7670308" y="853949"/>
            <a:ext cx="4102574" cy="1516070"/>
          </a:xfrm>
        </p:spPr>
        <p:txBody>
          <a:bodyPr anchor="t">
            <a:normAutofit/>
          </a:bodyPr>
          <a:lstStyle/>
          <a:p>
            <a:r>
              <a:rPr lang="en-US" dirty="0"/>
              <a:t>MY Story</a:t>
            </a:r>
          </a:p>
        </p:txBody>
      </p:sp>
      <p:sp>
        <p:nvSpPr>
          <p:cNvPr id="3" name="Footer Placeholder 2">
            <a:extLst>
              <a:ext uri="{FF2B5EF4-FFF2-40B4-BE49-F238E27FC236}">
                <a16:creationId xmlns:a16="http://schemas.microsoft.com/office/drawing/2014/main" id="{83257A71-1CF2-374F-2A1D-08C996DF3DEA}"/>
              </a:ext>
            </a:extLst>
          </p:cNvPr>
          <p:cNvSpPr>
            <a:spLocks noGrp="1"/>
          </p:cNvSpPr>
          <p:nvPr>
            <p:ph type="ftr" sz="quarter" idx="11"/>
          </p:nvPr>
        </p:nvSpPr>
        <p:spPr>
          <a:xfrm>
            <a:off x="7670308" y="213482"/>
            <a:ext cx="2129674" cy="411480"/>
          </a:xfrm>
        </p:spPr>
        <p:txBody>
          <a:bodyPr anchor="ctr">
            <a:normAutofit fontScale="92500" lnSpcReduction="20000"/>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E13590C4-30ED-7E9D-F12F-53670E15E3FA}"/>
              </a:ext>
            </a:extLst>
          </p:cNvPr>
          <p:cNvSpPr>
            <a:spLocks noGrp="1"/>
          </p:cNvSpPr>
          <p:nvPr>
            <p:ph type="dt" sz="half" idx="10"/>
          </p:nvPr>
        </p:nvSpPr>
        <p:spPr>
          <a:xfrm>
            <a:off x="9930367" y="210312"/>
            <a:ext cx="1216834" cy="41148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469FF8CB-5BDF-407C-1B13-E39592C411E0}"/>
              </a:ext>
            </a:extLst>
          </p:cNvPr>
          <p:cNvSpPr>
            <a:spLocks noGrp="1"/>
          </p:cNvSpPr>
          <p:nvPr>
            <p:ph type="sldNum" sz="quarter" idx="12"/>
          </p:nvPr>
        </p:nvSpPr>
        <p:spPr>
          <a:xfrm>
            <a:off x="11226453" y="210312"/>
            <a:ext cx="679998" cy="413360"/>
          </a:xfrm>
        </p:spPr>
        <p:txBody>
          <a:bodyPr anchor="ctr">
            <a:normAutofit/>
          </a:bodyPr>
          <a:lstStyle/>
          <a:p>
            <a:pPr>
              <a:spcAft>
                <a:spcPts val="600"/>
              </a:spcAft>
            </a:pPr>
            <a:fld id="{753D0FD4-819D-4187-8797-C35567B41C78}" type="slidenum">
              <a:rPr lang="en-US" smtClean="0"/>
              <a:pPr>
                <a:spcAft>
                  <a:spcPts val="600"/>
                </a:spcAft>
              </a:pPr>
              <a:t>5</a:t>
            </a:fld>
            <a:endParaRPr lang="en-US"/>
          </a:p>
        </p:txBody>
      </p:sp>
      <p:sp>
        <p:nvSpPr>
          <p:cNvPr id="7" name="Content Placeholder 6">
            <a:extLst>
              <a:ext uri="{FF2B5EF4-FFF2-40B4-BE49-F238E27FC236}">
                <a16:creationId xmlns:a16="http://schemas.microsoft.com/office/drawing/2014/main" id="{706CEAB9-49F9-6C36-55EC-C1BE43273F8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670308" y="2578607"/>
            <a:ext cx="4102585" cy="3950208"/>
          </a:xfrm>
        </p:spPr>
        <p:txBody>
          <a:bodyPr>
            <a:normAutofit/>
          </a:bodyPr>
          <a:lstStyle/>
          <a:p>
            <a:pPr marL="0" indent="0">
              <a:spcBef>
                <a:spcPts val="2500"/>
              </a:spcBef>
              <a:buFont typeface="Arial" panose="020B0604020202020204" pitchFamily="34" charset="0"/>
              <a:buNone/>
            </a:pPr>
            <a:r>
              <a:rPr lang="en-US" sz="1400" b="1" dirty="0"/>
              <a:t>Early Life Challenges</a:t>
            </a:r>
          </a:p>
          <a:p>
            <a:pPr marL="0" lvl="1" indent="0">
              <a:buFont typeface="Arial" panose="020B0604020202020204" pitchFamily="34" charset="0"/>
              <a:buNone/>
            </a:pPr>
            <a:r>
              <a:rPr lang="en-US" sz="1400" dirty="0"/>
              <a:t>Grew up facing poverty, debt, and limited financial literacy in a Housing NZ home, shaping resilience.</a:t>
            </a:r>
          </a:p>
          <a:p>
            <a:pPr marL="0" indent="0">
              <a:spcBef>
                <a:spcPts val="2500"/>
              </a:spcBef>
              <a:buFont typeface="Arial" panose="020B0604020202020204" pitchFamily="34" charset="0"/>
              <a:buNone/>
            </a:pPr>
            <a:r>
              <a:rPr lang="en-US" sz="1400" b="1" dirty="0"/>
              <a:t>Taking Responsibility Early</a:t>
            </a:r>
          </a:p>
          <a:p>
            <a:pPr marL="0" lvl="1" indent="0">
              <a:buFont typeface="Arial" panose="020B0604020202020204" pitchFamily="34" charset="0"/>
              <a:buNone/>
            </a:pPr>
            <a:r>
              <a:rPr lang="en-US" sz="1400" dirty="0"/>
              <a:t>As eldest of four, balanced school and multiple jobs, demonstrating early responsibility and dedication.</a:t>
            </a:r>
          </a:p>
          <a:p>
            <a:pPr marL="0" indent="0">
              <a:spcBef>
                <a:spcPts val="2500"/>
              </a:spcBef>
              <a:buFont typeface="Arial" panose="020B0604020202020204" pitchFamily="34" charset="0"/>
              <a:buNone/>
            </a:pPr>
            <a:r>
              <a:rPr lang="en-US" sz="1400" b="1" dirty="0"/>
              <a:t>Achieving Homeownership</a:t>
            </a:r>
          </a:p>
          <a:p>
            <a:pPr marL="0" lvl="1" indent="0">
              <a:buFont typeface="Arial" panose="020B0604020202020204" pitchFamily="34" charset="0"/>
              <a:buNone/>
            </a:pPr>
            <a:r>
              <a:rPr lang="en-US" sz="1400" dirty="0"/>
              <a:t>Saved $10,000 by age 19, enabling family to buy their first home, showing power of mindset and action.</a:t>
            </a:r>
          </a:p>
        </p:txBody>
      </p:sp>
      <p:pic>
        <p:nvPicPr>
          <p:cNvPr id="12" name="Picture Placeholder 11">
            <a:extLst>
              <a:ext uri="{FF2B5EF4-FFF2-40B4-BE49-F238E27FC236}">
                <a16:creationId xmlns:a16="http://schemas.microsoft.com/office/drawing/2014/main" id="{51500852-A160-29CE-CFB1-A06DC6B069D1}"/>
              </a:ext>
            </a:extLst>
          </p:cNvPr>
          <p:cNvPicPr>
            <a:picLocks noGrp="1" noChangeAspect="1"/>
          </p:cNvPicPr>
          <p:nvPr>
            <p:ph type="pic" sz="quarter" idx="13"/>
          </p:nvPr>
        </p:nvPicPr>
        <p:blipFill>
          <a:blip r:embed="rId3"/>
          <a:srcRect l="13104" r="13104"/>
          <a:stretch>
            <a:fillRect/>
          </a:stretch>
        </p:blipFill>
        <p:spPr>
          <a:xfrm>
            <a:off x="0" y="0"/>
            <a:ext cx="7286625" cy="6858000"/>
          </a:xfrm>
          <a:prstGeom prst="rect">
            <a:avLst/>
          </a:prstGeom>
        </p:spPr>
      </p:pic>
    </p:spTree>
    <p:extLst>
      <p:ext uri="{BB962C8B-B14F-4D97-AF65-F5344CB8AC3E}">
        <p14:creationId xmlns:p14="http://schemas.microsoft.com/office/powerpoint/2010/main" val="1166387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CE4FA7-7C74-4AEB-0A6D-0BBC59D35992}"/>
              </a:ext>
            </a:extLst>
          </p:cNvPr>
          <p:cNvSpPr txBox="1"/>
          <p:nvPr/>
        </p:nvSpPr>
        <p:spPr>
          <a:xfrm>
            <a:off x="1273995" y="215900"/>
            <a:ext cx="8322067" cy="369332"/>
          </a:xfrm>
          <a:prstGeom prst="rect">
            <a:avLst/>
          </a:prstGeom>
          <a:noFill/>
        </p:spPr>
        <p:txBody>
          <a:bodyPr wrap="square" rtlCol="0">
            <a:spAutoFit/>
          </a:bodyPr>
          <a:lstStyle/>
          <a:p>
            <a:endParaRPr lang="en-NZ" dirty="0"/>
          </a:p>
        </p:txBody>
      </p:sp>
      <p:pic>
        <p:nvPicPr>
          <p:cNvPr id="7" name="Picture 6">
            <a:extLst>
              <a:ext uri="{FF2B5EF4-FFF2-40B4-BE49-F238E27FC236}">
                <a16:creationId xmlns:a16="http://schemas.microsoft.com/office/drawing/2014/main" id="{1311DC41-9675-856E-5A0A-DBB3DC704D1D}"/>
              </a:ext>
            </a:extLst>
          </p:cNvPr>
          <p:cNvPicPr>
            <a:picLocks noChangeAspect="1"/>
          </p:cNvPicPr>
          <p:nvPr/>
        </p:nvPicPr>
        <p:blipFill>
          <a:blip r:embed="rId3"/>
          <a:stretch>
            <a:fillRect/>
          </a:stretch>
        </p:blipFill>
        <p:spPr>
          <a:xfrm>
            <a:off x="2978856" y="5323289"/>
            <a:ext cx="4330923" cy="1492327"/>
          </a:xfrm>
          <a:prstGeom prst="rect">
            <a:avLst/>
          </a:prstGeom>
        </p:spPr>
      </p:pic>
      <p:sp>
        <p:nvSpPr>
          <p:cNvPr id="8" name="TextBox 7">
            <a:extLst>
              <a:ext uri="{FF2B5EF4-FFF2-40B4-BE49-F238E27FC236}">
                <a16:creationId xmlns:a16="http://schemas.microsoft.com/office/drawing/2014/main" id="{D0B8BAD3-9E5D-41B3-FC06-2612672FDC8F}"/>
              </a:ext>
            </a:extLst>
          </p:cNvPr>
          <p:cNvSpPr txBox="1"/>
          <p:nvPr/>
        </p:nvSpPr>
        <p:spPr>
          <a:xfrm>
            <a:off x="2774023" y="380144"/>
            <a:ext cx="4900774" cy="923330"/>
          </a:xfrm>
          <a:prstGeom prst="rect">
            <a:avLst/>
          </a:prstGeom>
          <a:noFill/>
        </p:spPr>
        <p:txBody>
          <a:bodyPr wrap="square" rtlCol="0">
            <a:spAutoFit/>
          </a:bodyPr>
          <a:lstStyle/>
          <a:p>
            <a:r>
              <a:rPr lang="en-AU" b="1" dirty="0"/>
              <a:t>Dec 1997 – First time - Home Owners </a:t>
            </a:r>
          </a:p>
          <a:p>
            <a:r>
              <a:rPr lang="en-AU" b="1" dirty="0"/>
              <a:t>Purchase: $145,000 in 1997</a:t>
            </a:r>
          </a:p>
          <a:p>
            <a:r>
              <a:rPr lang="en-AU" dirty="0"/>
              <a:t>Sold: $305,000 in 2005 </a:t>
            </a:r>
            <a:endParaRPr lang="en-NZ" dirty="0"/>
          </a:p>
        </p:txBody>
      </p:sp>
      <p:pic>
        <p:nvPicPr>
          <p:cNvPr id="10" name="Picture 9">
            <a:extLst>
              <a:ext uri="{FF2B5EF4-FFF2-40B4-BE49-F238E27FC236}">
                <a16:creationId xmlns:a16="http://schemas.microsoft.com/office/drawing/2014/main" id="{D4304729-FDD3-2AE3-67BC-2F2FB12C1D3C}"/>
              </a:ext>
            </a:extLst>
          </p:cNvPr>
          <p:cNvPicPr>
            <a:picLocks noChangeAspect="1"/>
          </p:cNvPicPr>
          <p:nvPr/>
        </p:nvPicPr>
        <p:blipFill>
          <a:blip r:embed="rId4"/>
          <a:stretch>
            <a:fillRect/>
          </a:stretch>
        </p:blipFill>
        <p:spPr>
          <a:xfrm>
            <a:off x="2082340" y="1467718"/>
            <a:ext cx="6123953" cy="4211267"/>
          </a:xfrm>
          <a:prstGeom prst="rect">
            <a:avLst/>
          </a:prstGeom>
        </p:spPr>
      </p:pic>
    </p:spTree>
    <p:extLst>
      <p:ext uri="{BB962C8B-B14F-4D97-AF65-F5344CB8AC3E}">
        <p14:creationId xmlns:p14="http://schemas.microsoft.com/office/powerpoint/2010/main" val="445725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5075E0-D19D-5C8D-7440-83DD964DEF6A}"/>
              </a:ext>
            </a:extLst>
          </p:cNvPr>
          <p:cNvPicPr>
            <a:picLocks noChangeAspect="1"/>
          </p:cNvPicPr>
          <p:nvPr/>
        </p:nvPicPr>
        <p:blipFill>
          <a:blip r:embed="rId3"/>
          <a:stretch>
            <a:fillRect/>
          </a:stretch>
        </p:blipFill>
        <p:spPr>
          <a:xfrm>
            <a:off x="681311" y="1864600"/>
            <a:ext cx="9493738" cy="3416476"/>
          </a:xfrm>
          <a:prstGeom prst="rect">
            <a:avLst/>
          </a:prstGeom>
        </p:spPr>
      </p:pic>
      <p:sp>
        <p:nvSpPr>
          <p:cNvPr id="7" name="TextBox 6">
            <a:extLst>
              <a:ext uri="{FF2B5EF4-FFF2-40B4-BE49-F238E27FC236}">
                <a16:creationId xmlns:a16="http://schemas.microsoft.com/office/drawing/2014/main" id="{9C3777AD-D0ED-195E-29F3-3FDE41F184EF}"/>
              </a:ext>
            </a:extLst>
          </p:cNvPr>
          <p:cNvSpPr txBox="1"/>
          <p:nvPr/>
        </p:nvSpPr>
        <p:spPr>
          <a:xfrm>
            <a:off x="3082248" y="380144"/>
            <a:ext cx="4171308" cy="646331"/>
          </a:xfrm>
          <a:prstGeom prst="rect">
            <a:avLst/>
          </a:prstGeom>
          <a:noFill/>
        </p:spPr>
        <p:txBody>
          <a:bodyPr wrap="square" rtlCol="0">
            <a:spAutoFit/>
          </a:bodyPr>
          <a:lstStyle/>
          <a:p>
            <a:r>
              <a:rPr lang="en-AU" dirty="0"/>
              <a:t>2</a:t>
            </a:r>
            <a:r>
              <a:rPr lang="en-AU" baseline="30000" dirty="0"/>
              <a:t>nd</a:t>
            </a:r>
            <a:r>
              <a:rPr lang="en-AU" dirty="0"/>
              <a:t> Family house – Bought in 2006 for $375,000</a:t>
            </a:r>
            <a:endParaRPr lang="en-NZ" dirty="0"/>
          </a:p>
        </p:txBody>
      </p:sp>
    </p:spTree>
    <p:extLst>
      <p:ext uri="{BB962C8B-B14F-4D97-AF65-F5344CB8AC3E}">
        <p14:creationId xmlns:p14="http://schemas.microsoft.com/office/powerpoint/2010/main" val="2005644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77F6-F698-CBB3-DF02-AFE1ECD32EC7}"/>
              </a:ext>
            </a:extLst>
          </p:cNvPr>
          <p:cNvSpPr>
            <a:spLocks noGrp="1"/>
          </p:cNvSpPr>
          <p:nvPr>
            <p:ph type="title"/>
          </p:nvPr>
        </p:nvSpPr>
        <p:spPr>
          <a:xfrm>
            <a:off x="64008" y="1435608"/>
            <a:ext cx="11594592" cy="5559552"/>
          </a:xfrm>
        </p:spPr>
        <p:txBody>
          <a:bodyPr anchor="b">
            <a:normAutofit/>
          </a:bodyPr>
          <a:lstStyle/>
          <a:p>
            <a:r>
              <a:rPr lang="en-US"/>
              <a:t>Mindset and Motivation</a:t>
            </a:r>
          </a:p>
        </p:txBody>
      </p:sp>
      <p:sp>
        <p:nvSpPr>
          <p:cNvPr id="4" name="Footer Placeholder 3">
            <a:extLst>
              <a:ext uri="{FF2B5EF4-FFF2-40B4-BE49-F238E27FC236}">
                <a16:creationId xmlns:a16="http://schemas.microsoft.com/office/drawing/2014/main" id="{B3F42C3B-5365-1368-9786-6829AF7812D5}"/>
              </a:ext>
            </a:extLst>
          </p:cNvPr>
          <p:cNvSpPr>
            <a:spLocks noGrp="1"/>
          </p:cNvSpPr>
          <p:nvPr>
            <p:ph type="ftr" sz="quarter" idx="11"/>
          </p:nvPr>
        </p:nvSpPr>
        <p:spPr>
          <a:xfrm>
            <a:off x="317773" y="207982"/>
            <a:ext cx="2963692" cy="413360"/>
          </a:xfrm>
        </p:spPr>
        <p:txBody>
          <a:bodyPr anchor="ctr">
            <a:normAutofit/>
          </a:bodyPr>
          <a:lstStyle/>
          <a:p>
            <a:pPr>
              <a:spcAft>
                <a:spcPts val="600"/>
              </a:spcAft>
            </a:pPr>
            <a:r>
              <a:rPr lang="en-NZ"/>
              <a:t>Theresa ALAIMOANA – Financial CaPABILITY &amp; HOMEOWNERSHIP LEAD</a:t>
            </a:r>
            <a:endParaRPr lang="en-US"/>
          </a:p>
        </p:txBody>
      </p:sp>
      <p:sp>
        <p:nvSpPr>
          <p:cNvPr id="6" name="Date Placeholder 5">
            <a:extLst>
              <a:ext uri="{FF2B5EF4-FFF2-40B4-BE49-F238E27FC236}">
                <a16:creationId xmlns:a16="http://schemas.microsoft.com/office/drawing/2014/main" id="{F4D614E3-7B9E-D0A1-79FE-0F16A4FE1448}"/>
              </a:ext>
            </a:extLst>
          </p:cNvPr>
          <p:cNvSpPr>
            <a:spLocks noGrp="1"/>
          </p:cNvSpPr>
          <p:nvPr>
            <p:ph type="dt" sz="half" idx="10"/>
          </p:nvPr>
        </p:nvSpPr>
        <p:spPr>
          <a:xfrm>
            <a:off x="7680069" y="207982"/>
            <a:ext cx="1921315" cy="413360"/>
          </a:xfrm>
        </p:spPr>
        <p:txBody>
          <a:bodyPr anchor="ctr">
            <a:normAutofit/>
          </a:bodyPr>
          <a:lstStyle/>
          <a:p>
            <a:pPr>
              <a:spcAft>
                <a:spcPts val="600"/>
              </a:spcAft>
            </a:pPr>
            <a:r>
              <a:rPr lang="en-US"/>
              <a:t>Dec 4th 2025</a:t>
            </a:r>
          </a:p>
        </p:txBody>
      </p:sp>
      <p:sp>
        <p:nvSpPr>
          <p:cNvPr id="7" name="Slide Number Placeholder 6">
            <a:extLst>
              <a:ext uri="{FF2B5EF4-FFF2-40B4-BE49-F238E27FC236}">
                <a16:creationId xmlns:a16="http://schemas.microsoft.com/office/drawing/2014/main" id="{3196C3A8-747A-A4AA-E21B-1455E7FCF313}"/>
              </a:ext>
            </a:extLst>
          </p:cNvPr>
          <p:cNvSpPr>
            <a:spLocks noGrp="1"/>
          </p:cNvSpPr>
          <p:nvPr>
            <p:ph type="sldNum" sz="quarter" idx="12"/>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8</a:t>
            </a:fld>
            <a:endParaRPr lang="en-US"/>
          </a:p>
        </p:txBody>
      </p:sp>
    </p:spTree>
    <p:extLst>
      <p:ext uri="{BB962C8B-B14F-4D97-AF65-F5344CB8AC3E}">
        <p14:creationId xmlns:p14="http://schemas.microsoft.com/office/powerpoint/2010/main" val="2290435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3677B-A0EC-CC28-A136-D4252ADFC097}"/>
              </a:ext>
            </a:extLst>
          </p:cNvPr>
          <p:cNvSpPr>
            <a:spLocks noGrp="1"/>
          </p:cNvSpPr>
          <p:nvPr>
            <p:ph type="title"/>
          </p:nvPr>
        </p:nvSpPr>
        <p:spPr>
          <a:xfrm>
            <a:off x="320558" y="749808"/>
            <a:ext cx="11514753" cy="960120"/>
          </a:xfrm>
        </p:spPr>
        <p:txBody>
          <a:bodyPr anchor="t">
            <a:normAutofit/>
          </a:bodyPr>
          <a:lstStyle/>
          <a:p>
            <a:r>
              <a:rPr lang="en-US" sz="6100" dirty="0"/>
              <a:t>Mindset Shift: </a:t>
            </a:r>
            <a:r>
              <a:rPr lang="en-US" sz="6100" dirty="0" err="1"/>
              <a:t>FROm</a:t>
            </a:r>
            <a:r>
              <a:rPr lang="en-US" sz="6100" dirty="0"/>
              <a:t> Scarcity to Growth</a:t>
            </a:r>
          </a:p>
        </p:txBody>
      </p:sp>
      <p:sp>
        <p:nvSpPr>
          <p:cNvPr id="3" name="Footer Placeholder 2">
            <a:extLst>
              <a:ext uri="{FF2B5EF4-FFF2-40B4-BE49-F238E27FC236}">
                <a16:creationId xmlns:a16="http://schemas.microsoft.com/office/drawing/2014/main" id="{C9678F83-0116-5893-79BB-1E09F4B3E630}"/>
              </a:ext>
            </a:extLst>
          </p:cNvPr>
          <p:cNvSpPr>
            <a:spLocks noGrp="1"/>
          </p:cNvSpPr>
          <p:nvPr>
            <p:ph type="ftr" sz="quarter" idx="15"/>
          </p:nvPr>
        </p:nvSpPr>
        <p:spPr>
          <a:xfrm>
            <a:off x="317773" y="207982"/>
            <a:ext cx="2963692" cy="413360"/>
          </a:xfrm>
        </p:spPr>
        <p:txBody>
          <a:bodyPr anchor="ctr">
            <a:normAutofit/>
          </a:bodyPr>
          <a:lstStyle/>
          <a:p>
            <a:pPr>
              <a:spcAft>
                <a:spcPts val="600"/>
              </a:spcAft>
            </a:pPr>
            <a:r>
              <a:rPr lang="en-NZ"/>
              <a:t>Theresa ALAIMOANA – Financial CaPABILITY &amp; HOMEOWNERSHIP LEAD</a:t>
            </a:r>
            <a:endParaRPr lang="en-US"/>
          </a:p>
        </p:txBody>
      </p:sp>
      <p:sp>
        <p:nvSpPr>
          <p:cNvPr id="4" name="Date Placeholder 3">
            <a:extLst>
              <a:ext uri="{FF2B5EF4-FFF2-40B4-BE49-F238E27FC236}">
                <a16:creationId xmlns:a16="http://schemas.microsoft.com/office/drawing/2014/main" id="{C8710121-4553-6767-253D-258E2B9DC9B2}"/>
              </a:ext>
            </a:extLst>
          </p:cNvPr>
          <p:cNvSpPr>
            <a:spLocks noGrp="1"/>
          </p:cNvSpPr>
          <p:nvPr>
            <p:ph type="dt" sz="half" idx="14"/>
          </p:nvPr>
        </p:nvSpPr>
        <p:spPr>
          <a:xfrm>
            <a:off x="7680069" y="207982"/>
            <a:ext cx="1921315" cy="413360"/>
          </a:xfrm>
        </p:spPr>
        <p:txBody>
          <a:bodyPr anchor="ctr">
            <a:normAutofit/>
          </a:bodyPr>
          <a:lstStyle/>
          <a:p>
            <a:pPr>
              <a:spcAft>
                <a:spcPts val="600"/>
              </a:spcAft>
            </a:pPr>
            <a:r>
              <a:rPr lang="en-US"/>
              <a:t>Dec 4th 2025</a:t>
            </a:r>
          </a:p>
        </p:txBody>
      </p:sp>
      <p:sp>
        <p:nvSpPr>
          <p:cNvPr id="5" name="Slide Number Placeholder 4">
            <a:extLst>
              <a:ext uri="{FF2B5EF4-FFF2-40B4-BE49-F238E27FC236}">
                <a16:creationId xmlns:a16="http://schemas.microsoft.com/office/drawing/2014/main" id="{FA8351DE-99A1-E9E6-ED04-3E297282539D}"/>
              </a:ext>
            </a:extLst>
          </p:cNvPr>
          <p:cNvSpPr>
            <a:spLocks noGrp="1"/>
          </p:cNvSpPr>
          <p:nvPr>
            <p:ph type="sldNum" sz="quarter" idx="16"/>
          </p:nvPr>
        </p:nvSpPr>
        <p:spPr>
          <a:xfrm>
            <a:off x="11288870" y="207982"/>
            <a:ext cx="546447" cy="413360"/>
          </a:xfrm>
        </p:spPr>
        <p:txBody>
          <a:bodyPr anchor="ctr">
            <a:normAutofit/>
          </a:bodyPr>
          <a:lstStyle/>
          <a:p>
            <a:pPr>
              <a:spcAft>
                <a:spcPts val="600"/>
              </a:spcAft>
            </a:pPr>
            <a:fld id="{753D0FD4-819D-4187-8797-C35567B41C78}" type="slidenum">
              <a:rPr lang="en-US" smtClean="0"/>
              <a:pPr>
                <a:spcAft>
                  <a:spcPts val="600"/>
                </a:spcAft>
              </a:pPr>
              <a:t>9</a:t>
            </a:fld>
            <a:endParaRPr lang="en-US"/>
          </a:p>
        </p:txBody>
      </p:sp>
      <p:pic>
        <p:nvPicPr>
          <p:cNvPr id="8" name="Content Placeholder 7" descr="Group of people in a social network  on blackboard">
            <a:extLst>
              <a:ext uri="{FF2B5EF4-FFF2-40B4-BE49-F238E27FC236}">
                <a16:creationId xmlns:a16="http://schemas.microsoft.com/office/drawing/2014/main" id="{C7900B3E-2E9A-4DC2-AC46-8C7DB616FD9A}"/>
              </a:ext>
            </a:extLst>
          </p:cNvPr>
          <p:cNvPicPr>
            <a:picLocks noGrp="1" noChangeAspect="1"/>
          </p:cNvPicPr>
          <p:nvPr>
            <p:ph type="pic" sz="quarter" idx="13"/>
          </p:nvPr>
        </p:nvPicPr>
        <p:blipFill>
          <a:blip r:embed="rId3"/>
          <a:srcRect l="1025" r="33788" b="3"/>
          <a:stretch>
            <a:fillRect/>
          </a:stretch>
        </p:blipFill>
        <p:spPr>
          <a:xfrm>
            <a:off x="20" y="1834525"/>
            <a:ext cx="4905922" cy="5023476"/>
          </a:xfrm>
          <a:prstGeom prst="rect">
            <a:avLst/>
          </a:prstGeom>
          <a:noFill/>
        </p:spPr>
      </p:pic>
      <p:sp>
        <p:nvSpPr>
          <p:cNvPr id="7" name="Content Placeholder 6">
            <a:extLst>
              <a:ext uri="{FF2B5EF4-FFF2-40B4-BE49-F238E27FC236}">
                <a16:creationId xmlns:a16="http://schemas.microsoft.com/office/drawing/2014/main" id="{0E31CFD9-E63A-8ACB-369B-FD51CA2D0804}"/>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32911" y="2180556"/>
            <a:ext cx="6435936" cy="4304768"/>
          </a:xfrm>
        </p:spPr>
        <p:txBody>
          <a:bodyPr>
            <a:normAutofit/>
          </a:bodyPr>
          <a:lstStyle/>
          <a:p>
            <a:pPr marL="0" indent="0">
              <a:lnSpc>
                <a:spcPct val="110000"/>
              </a:lnSpc>
              <a:spcBef>
                <a:spcPts val="2500"/>
              </a:spcBef>
              <a:buFont typeface="Arial" panose="020B0604020202020204" pitchFamily="34" charset="0"/>
              <a:buNone/>
            </a:pPr>
            <a:r>
              <a:rPr lang="en-US" sz="1400" b="1" dirty="0"/>
              <a:t>Mindset and Homeownership</a:t>
            </a:r>
          </a:p>
          <a:p>
            <a:pPr marL="0" lvl="1" indent="0">
              <a:lnSpc>
                <a:spcPct val="110000"/>
              </a:lnSpc>
              <a:buFont typeface="Arial" panose="020B0604020202020204" pitchFamily="34" charset="0"/>
              <a:buNone/>
            </a:pPr>
            <a:r>
              <a:rPr lang="en-US" sz="1400" dirty="0"/>
              <a:t>Belief and intentional action are essential foundations for achieving homeownership success.</a:t>
            </a:r>
          </a:p>
          <a:p>
            <a:pPr marL="0" indent="0">
              <a:lnSpc>
                <a:spcPct val="110000"/>
              </a:lnSpc>
              <a:spcBef>
                <a:spcPts val="2500"/>
              </a:spcBef>
              <a:buFont typeface="Arial" panose="020B0604020202020204" pitchFamily="34" charset="0"/>
              <a:buNone/>
            </a:pPr>
            <a:r>
              <a:rPr lang="en-US" sz="1400" b="1" dirty="0"/>
              <a:t>Attracting Opportunities</a:t>
            </a:r>
          </a:p>
          <a:p>
            <a:pPr marL="0" lvl="1" indent="0">
              <a:lnSpc>
                <a:spcPct val="110000"/>
              </a:lnSpc>
              <a:buFont typeface="Arial" panose="020B0604020202020204" pitchFamily="34" charset="0"/>
              <a:buNone/>
            </a:pPr>
            <a:r>
              <a:rPr lang="en-US" sz="1400" dirty="0"/>
              <a:t>Positive thinking and proactive behavior attract financial and personal opportunities.</a:t>
            </a:r>
          </a:p>
          <a:p>
            <a:pPr marL="0" indent="0">
              <a:lnSpc>
                <a:spcPct val="110000"/>
              </a:lnSpc>
              <a:spcBef>
                <a:spcPts val="2500"/>
              </a:spcBef>
              <a:buFont typeface="Arial" panose="020B0604020202020204" pitchFamily="34" charset="0"/>
              <a:buNone/>
            </a:pPr>
            <a:r>
              <a:rPr lang="en-US" sz="1400" b="1" dirty="0"/>
              <a:t>Visualization and Support</a:t>
            </a:r>
          </a:p>
          <a:p>
            <a:pPr marL="0" lvl="1" indent="0">
              <a:lnSpc>
                <a:spcPct val="110000"/>
              </a:lnSpc>
              <a:buFont typeface="Arial" panose="020B0604020202020204" pitchFamily="34" charset="0"/>
              <a:buNone/>
            </a:pPr>
            <a:r>
              <a:rPr lang="en-US" sz="1400" dirty="0"/>
              <a:t>Visualizing goals and surrounding oneself with supportive people fosters disciplined habits.</a:t>
            </a:r>
          </a:p>
          <a:p>
            <a:pPr marL="0" indent="0">
              <a:lnSpc>
                <a:spcPct val="110000"/>
              </a:lnSpc>
              <a:spcBef>
                <a:spcPts val="2500"/>
              </a:spcBef>
              <a:buFont typeface="Arial" panose="020B0604020202020204" pitchFamily="34" charset="0"/>
              <a:buNone/>
            </a:pPr>
            <a:r>
              <a:rPr lang="en-US" sz="1400" b="1" dirty="0"/>
              <a:t>Abundance Mindset Shift</a:t>
            </a:r>
          </a:p>
          <a:p>
            <a:pPr marL="0" lvl="1" indent="0">
              <a:lnSpc>
                <a:spcPct val="110000"/>
              </a:lnSpc>
              <a:buFont typeface="Arial" panose="020B0604020202020204" pitchFamily="34" charset="0"/>
              <a:buNone/>
            </a:pPr>
            <a:r>
              <a:rPr lang="en-US" sz="1400" dirty="0"/>
              <a:t>Shifting from scarcity to abundance mindset breaks poverty cycles and builds generational wealth.</a:t>
            </a:r>
          </a:p>
        </p:txBody>
      </p:sp>
    </p:spTree>
    <p:extLst>
      <p:ext uri="{BB962C8B-B14F-4D97-AF65-F5344CB8AC3E}">
        <p14:creationId xmlns:p14="http://schemas.microsoft.com/office/powerpoint/2010/main" val="2362953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Editorial">
  <a:themeElements>
    <a:clrScheme name="Editorial">
      <a:dk1>
        <a:sysClr val="windowText" lastClr="000000"/>
      </a:dk1>
      <a:lt1>
        <a:sysClr val="window" lastClr="FFFFFF"/>
      </a:lt1>
      <a:dk2>
        <a:srgbClr val="171717"/>
      </a:dk2>
      <a:lt2>
        <a:srgbClr val="F7F6F3"/>
      </a:lt2>
      <a:accent1>
        <a:srgbClr val="C8350F"/>
      </a:accent1>
      <a:accent2>
        <a:srgbClr val="B6A992"/>
      </a:accent2>
      <a:accent3>
        <a:srgbClr val="D59A6D"/>
      </a:accent3>
      <a:accent4>
        <a:srgbClr val="C7793D"/>
      </a:accent4>
      <a:accent5>
        <a:srgbClr val="DB8464"/>
      </a:accent5>
      <a:accent6>
        <a:srgbClr val="3F7699"/>
      </a:accent6>
      <a:hlink>
        <a:srgbClr val="C8350F"/>
      </a:hlink>
      <a:folHlink>
        <a:srgbClr val="DB8464"/>
      </a:folHlink>
    </a:clrScheme>
    <a:fontScheme name="Custom 22">
      <a:majorFont>
        <a:latin typeface="Haettenschweiler"/>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ditorial" id="{A923440E-1285-45C1-B66B-8630BD70D041}" vid="{F02A544F-3BB0-402C-9DE1-17A1995AA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83E87D78-9CEC-4EE9-94B9-0F2EEEB8A065}">
  <ds:schemaRefs>
    <ds:schemaRef ds:uri="http://schemas.microsoft.com/sharepoint/v3/contenttype/forms"/>
  </ds:schemaRefs>
</ds:datastoreItem>
</file>

<file path=customXml/itemProps2.xml><?xml version="1.0" encoding="utf-8"?>
<ds:datastoreItem xmlns:ds="http://schemas.openxmlformats.org/officeDocument/2006/customXml" ds:itemID="{B0AEFF06-C01D-4782-9025-60F06DFEAF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46201E-DF07-4095-9F76-DD2E789400A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Editorial</Template>
  <TotalTime>286</TotalTime>
  <Words>3388</Words>
  <Application>Microsoft Office PowerPoint</Application>
  <PresentationFormat>Widescreen</PresentationFormat>
  <Paragraphs>202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Haettenschweiler</vt:lpstr>
      <vt:lpstr>Trade Gothic Next Light</vt:lpstr>
      <vt:lpstr>Editorial</vt:lpstr>
      <vt:lpstr> RENTING Vs Pathway to Homeownership</vt:lpstr>
      <vt:lpstr>Welcome &amp; Intro</vt:lpstr>
      <vt:lpstr>Why Homeownership?</vt:lpstr>
      <vt:lpstr>Personal STORY</vt:lpstr>
      <vt:lpstr>MY Story</vt:lpstr>
      <vt:lpstr>PowerPoint Presentation</vt:lpstr>
      <vt:lpstr>PowerPoint Presentation</vt:lpstr>
      <vt:lpstr>Mindset and Motivation</vt:lpstr>
      <vt:lpstr>Mindset Shift: FROm Scarcity to Growth</vt:lpstr>
      <vt:lpstr>Practical Steps</vt:lpstr>
      <vt:lpstr>What Banks Look For – 4 C’s</vt:lpstr>
      <vt:lpstr>Getting Your Deposit Together</vt:lpstr>
      <vt:lpstr>Managing Debt &amp; Understanding Credit Score</vt:lpstr>
      <vt:lpstr>Exploring Options</vt:lpstr>
      <vt:lpstr>Homeownership Pathways</vt:lpstr>
      <vt:lpstr>NEXT STEPS</vt:lpstr>
      <vt:lpstr>Visualise, Plan and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Theresa Alaimoana</dc:creator>
  <cp:lastModifiedBy>Theresa Alaimoana</cp:lastModifiedBy>
  <cp:revision>5</cp:revision>
  <dcterms:created xsi:type="dcterms:W3CDTF">2025-08-04T19:41:08Z</dcterms:created>
  <dcterms:modified xsi:type="dcterms:W3CDTF">2025-12-04T02:43:51Z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